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9" r:id="rId3"/>
    <p:sldId id="257" r:id="rId4"/>
    <p:sldId id="258" r:id="rId5"/>
    <p:sldId id="259" r:id="rId6"/>
    <p:sldId id="264" r:id="rId7"/>
    <p:sldId id="263" r:id="rId8"/>
    <p:sldId id="260" r:id="rId9"/>
    <p:sldId id="291" r:id="rId10"/>
    <p:sldId id="286" r:id="rId11"/>
    <p:sldId id="294" r:id="rId12"/>
    <p:sldId id="293" r:id="rId13"/>
    <p:sldId id="295" r:id="rId14"/>
    <p:sldId id="297" r:id="rId15"/>
    <p:sldId id="296" r:id="rId16"/>
    <p:sldId id="298" r:id="rId17"/>
    <p:sldId id="292" r:id="rId18"/>
  </p:sldIdLst>
  <p:sldSz cx="18288000" cy="10287000"/>
  <p:notesSz cx="6858000" cy="9144000"/>
  <p:embeddedFontLst>
    <p:embeddedFont>
      <p:font typeface="Agrandir" panose="020B0604020202020204" charset="0"/>
      <p:regular r:id="rId19"/>
    </p:embeddedFont>
    <p:embeddedFont>
      <p:font typeface="Agrandir Bold" panose="020B0604020202020204" charset="0"/>
      <p:regular r:id="rId20"/>
    </p:embeddedFont>
    <p:embeddedFont>
      <p:font typeface="Lato" panose="020F0502020204030203" pitchFamily="3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Poppins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4F"/>
    <a:srgbClr val="FFFF09"/>
    <a:srgbClr val="FFFF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94622" autoAdjust="0"/>
  </p:normalViewPr>
  <p:slideViewPr>
    <p:cSldViewPr>
      <p:cViewPr varScale="1">
        <p:scale>
          <a:sx n="38" d="100"/>
          <a:sy n="38" d="100"/>
        </p:scale>
        <p:origin x="102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kaggle.com/datasets/prachi13/customer-analytics?resource=download" TargetMode="External"/><Relationship Id="rId5" Type="http://schemas.openxmlformats.org/officeDocument/2006/relationships/hyperlink" Target="https://colab.research.google.com/drive/1Tinc4vawqzsCU_pyUdoM0mXPhMlSjPzI?usp=sharing" TargetMode="External"/><Relationship Id="rId4" Type="http://schemas.openxmlformats.org/officeDocument/2006/relationships/image" Target="../media/image5.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kaggle.com/datasets/prachi13/customer-analytics?resource=download" TargetMode="External"/><Relationship Id="rId5" Type="http://schemas.openxmlformats.org/officeDocument/2006/relationships/image" Target="../media/image9.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5.gif"/><Relationship Id="rId3" Type="http://schemas.openxmlformats.org/officeDocument/2006/relationships/image" Target="../media/image2.pn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1.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124422">
            <a:off x="4562158" y="-4062029"/>
            <a:ext cx="16551230" cy="16530541"/>
          </a:xfrm>
          <a:custGeom>
            <a:avLst/>
            <a:gdLst/>
            <a:ahLst/>
            <a:cxnLst/>
            <a:rect l="l" t="t" r="r" b="b"/>
            <a:pathLst>
              <a:path w="16551230" h="16530541">
                <a:moveTo>
                  <a:pt x="0" y="0"/>
                </a:moveTo>
                <a:lnTo>
                  <a:pt x="16551230" y="0"/>
                </a:lnTo>
                <a:lnTo>
                  <a:pt x="16551230" y="16530541"/>
                </a:lnTo>
                <a:lnTo>
                  <a:pt x="0" y="16530541"/>
                </a:lnTo>
                <a:lnTo>
                  <a:pt x="0" y="0"/>
                </a:lnTo>
                <a:close/>
              </a:path>
            </a:pathLst>
          </a:custGeom>
          <a:blipFill>
            <a:blip r:embed="rId2"/>
            <a:stretch>
              <a:fillRect/>
            </a:stretch>
          </a:blipFill>
        </p:spPr>
      </p:sp>
      <p:sp>
        <p:nvSpPr>
          <p:cNvPr id="3" name="Freeform 3"/>
          <p:cNvSpPr/>
          <p:nvPr/>
        </p:nvSpPr>
        <p:spPr>
          <a:xfrm rot="-9088373">
            <a:off x="10138927" y="-335185"/>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sp>
      <p:sp>
        <p:nvSpPr>
          <p:cNvPr id="4" name="Freeform 4"/>
          <p:cNvSpPr/>
          <p:nvPr/>
        </p:nvSpPr>
        <p:spPr>
          <a:xfrm rot="1794495">
            <a:off x="-3947974" y="-2868034"/>
            <a:ext cx="10589272" cy="11265182"/>
          </a:xfrm>
          <a:custGeom>
            <a:avLst/>
            <a:gdLst/>
            <a:ahLst/>
            <a:cxnLst/>
            <a:rect l="l" t="t" r="r" b="b"/>
            <a:pathLst>
              <a:path w="10589272" h="11265182">
                <a:moveTo>
                  <a:pt x="0" y="0"/>
                </a:moveTo>
                <a:lnTo>
                  <a:pt x="10589271" y="0"/>
                </a:lnTo>
                <a:lnTo>
                  <a:pt x="10589271" y="11265183"/>
                </a:lnTo>
                <a:lnTo>
                  <a:pt x="0" y="11265183"/>
                </a:lnTo>
                <a:lnTo>
                  <a:pt x="0" y="0"/>
                </a:lnTo>
                <a:close/>
              </a:path>
            </a:pathLst>
          </a:custGeom>
          <a:blipFill>
            <a:blip r:embed="rId3">
              <a:alphaModFix amt="55000"/>
            </a:blip>
            <a:stretch>
              <a:fillRect/>
            </a:stretch>
          </a:blipFill>
        </p:spPr>
      </p:sp>
      <p:grpSp>
        <p:nvGrpSpPr>
          <p:cNvPr id="5" name="Group 5"/>
          <p:cNvGrpSpPr/>
          <p:nvPr/>
        </p:nvGrpSpPr>
        <p:grpSpPr>
          <a:xfrm>
            <a:off x="7600950" y="7204512"/>
            <a:ext cx="3086100" cy="720832"/>
            <a:chOff x="0" y="0"/>
            <a:chExt cx="812800" cy="189849"/>
          </a:xfrm>
        </p:grpSpPr>
        <p:sp>
          <p:nvSpPr>
            <p:cNvPr id="6" name="Freeform 6"/>
            <p:cNvSpPr/>
            <p:nvPr/>
          </p:nvSpPr>
          <p:spPr>
            <a:xfrm>
              <a:off x="0" y="0"/>
              <a:ext cx="812800" cy="189849"/>
            </a:xfrm>
            <a:custGeom>
              <a:avLst/>
              <a:gdLst/>
              <a:ahLst/>
              <a:cxnLst/>
              <a:rect l="l" t="t" r="r" b="b"/>
              <a:pathLst>
                <a:path w="812800" h="189849">
                  <a:moveTo>
                    <a:pt x="94924" y="0"/>
                  </a:moveTo>
                  <a:lnTo>
                    <a:pt x="717876" y="0"/>
                  </a:lnTo>
                  <a:cubicBezTo>
                    <a:pt x="743051" y="0"/>
                    <a:pt x="767195" y="10001"/>
                    <a:pt x="784997" y="27803"/>
                  </a:cubicBezTo>
                  <a:cubicBezTo>
                    <a:pt x="802799" y="45605"/>
                    <a:pt x="812800" y="69749"/>
                    <a:pt x="812800" y="94924"/>
                  </a:cubicBezTo>
                  <a:lnTo>
                    <a:pt x="812800" y="94924"/>
                  </a:lnTo>
                  <a:cubicBezTo>
                    <a:pt x="812800" y="120100"/>
                    <a:pt x="802799" y="144244"/>
                    <a:pt x="784997" y="162046"/>
                  </a:cubicBezTo>
                  <a:cubicBezTo>
                    <a:pt x="767195" y="179848"/>
                    <a:pt x="743051" y="189849"/>
                    <a:pt x="717876"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a:solidFill>
                <a:srgbClr val="F3DD52"/>
              </a:solidFill>
              <a:prstDash val="solid"/>
              <a:round/>
            </a:ln>
          </p:spPr>
        </p:sp>
        <p:sp>
          <p:nvSpPr>
            <p:cNvPr id="7" name="TextBox 7"/>
            <p:cNvSpPr txBox="1"/>
            <p:nvPr/>
          </p:nvSpPr>
          <p:spPr>
            <a:xfrm>
              <a:off x="0" y="-38100"/>
              <a:ext cx="812800" cy="22794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12494" y="7488855"/>
            <a:ext cx="246604" cy="192659"/>
          </a:xfrm>
          <a:custGeom>
            <a:avLst/>
            <a:gdLst/>
            <a:ahLst/>
            <a:cxnLst/>
            <a:rect l="l" t="t" r="r" b="b"/>
            <a:pathLst>
              <a:path w="246604" h="192659">
                <a:moveTo>
                  <a:pt x="0" y="0"/>
                </a:moveTo>
                <a:lnTo>
                  <a:pt x="246604" y="0"/>
                </a:lnTo>
                <a:lnTo>
                  <a:pt x="246604" y="192659"/>
                </a:lnTo>
                <a:lnTo>
                  <a:pt x="0" y="1926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Picture 9"/>
          <p:cNvPicPr>
            <a:picLocks noChangeAspect="1"/>
          </p:cNvPicPr>
          <p:nvPr/>
        </p:nvPicPr>
        <p:blipFill>
          <a:blip r:embed="rId6"/>
          <a:srcRect/>
          <a:stretch>
            <a:fillRect/>
          </a:stretch>
        </p:blipFill>
        <p:spPr>
          <a:xfrm>
            <a:off x="8836457" y="2074227"/>
            <a:ext cx="278501" cy="278501"/>
          </a:xfrm>
          <a:prstGeom prst="rect">
            <a:avLst/>
          </a:prstGeom>
        </p:spPr>
      </p:pic>
      <p:pic>
        <p:nvPicPr>
          <p:cNvPr id="10" name="Picture 10"/>
          <p:cNvPicPr>
            <a:picLocks noChangeAspect="1"/>
          </p:cNvPicPr>
          <p:nvPr/>
        </p:nvPicPr>
        <p:blipFill>
          <a:blip r:embed="rId6"/>
          <a:srcRect/>
          <a:stretch>
            <a:fillRect/>
          </a:stretch>
        </p:blipFill>
        <p:spPr>
          <a:xfrm>
            <a:off x="9314983" y="2074227"/>
            <a:ext cx="278501" cy="278501"/>
          </a:xfrm>
          <a:prstGeom prst="rect">
            <a:avLst/>
          </a:prstGeom>
        </p:spPr>
      </p:pic>
      <p:pic>
        <p:nvPicPr>
          <p:cNvPr id="11" name="Picture 11"/>
          <p:cNvPicPr>
            <a:picLocks noChangeAspect="1"/>
          </p:cNvPicPr>
          <p:nvPr/>
        </p:nvPicPr>
        <p:blipFill>
          <a:blip r:embed="rId6"/>
          <a:srcRect/>
          <a:stretch>
            <a:fillRect/>
          </a:stretch>
        </p:blipFill>
        <p:spPr>
          <a:xfrm>
            <a:off x="8356621" y="2074227"/>
            <a:ext cx="278501" cy="278501"/>
          </a:xfrm>
          <a:prstGeom prst="rect">
            <a:avLst/>
          </a:prstGeom>
        </p:spPr>
      </p:pic>
      <p:sp>
        <p:nvSpPr>
          <p:cNvPr id="12" name="TextBox 12"/>
          <p:cNvSpPr txBox="1"/>
          <p:nvPr/>
        </p:nvSpPr>
        <p:spPr>
          <a:xfrm>
            <a:off x="1357122" y="3418892"/>
            <a:ext cx="15573757" cy="1568699"/>
          </a:xfrm>
          <a:prstGeom prst="rect">
            <a:avLst/>
          </a:prstGeom>
        </p:spPr>
        <p:txBody>
          <a:bodyPr lIns="0" tIns="0" rIns="0" bIns="0" rtlCol="0" anchor="t">
            <a:spAutoFit/>
          </a:bodyPr>
          <a:lstStyle/>
          <a:p>
            <a:pPr algn="ctr">
              <a:lnSpc>
                <a:spcPts val="12032"/>
              </a:lnSpc>
            </a:pPr>
            <a:r>
              <a:rPr lang="en-US" sz="12032" spc="-481" dirty="0">
                <a:solidFill>
                  <a:srgbClr val="F6F6F6"/>
                </a:solidFill>
                <a:latin typeface="Agrandir"/>
                <a:ea typeface="Agrandir"/>
                <a:cs typeface="Agrandir"/>
                <a:sym typeface="Agrandir"/>
              </a:rPr>
              <a:t>Data Science</a:t>
            </a:r>
          </a:p>
        </p:txBody>
      </p:sp>
      <p:sp>
        <p:nvSpPr>
          <p:cNvPr id="13" name="TextBox 13"/>
          <p:cNvSpPr txBox="1"/>
          <p:nvPr/>
        </p:nvSpPr>
        <p:spPr>
          <a:xfrm>
            <a:off x="2425534" y="5795585"/>
            <a:ext cx="13436931" cy="576312"/>
          </a:xfrm>
          <a:prstGeom prst="rect">
            <a:avLst/>
          </a:prstGeom>
        </p:spPr>
        <p:txBody>
          <a:bodyPr wrap="square" lIns="0" tIns="0" rIns="0" bIns="0" rtlCol="0" anchor="t">
            <a:spAutoFit/>
          </a:bodyPr>
          <a:lstStyle/>
          <a:p>
            <a:pPr algn="ctr">
              <a:lnSpc>
                <a:spcPts val="4224"/>
              </a:lnSpc>
            </a:pPr>
            <a:r>
              <a:rPr lang="en-US" sz="4800" spc="-120" dirty="0">
                <a:solidFill>
                  <a:srgbClr val="F6F6F6"/>
                </a:solidFill>
                <a:latin typeface="Poppins"/>
                <a:ea typeface="Poppins"/>
                <a:cs typeface="Poppins"/>
                <a:sym typeface="Poppins"/>
              </a:rPr>
              <a:t>Predicting Delivery Delays with ML</a:t>
            </a:r>
          </a:p>
        </p:txBody>
      </p:sp>
      <p:sp>
        <p:nvSpPr>
          <p:cNvPr id="14" name="TextBox 14"/>
          <p:cNvSpPr txBox="1"/>
          <p:nvPr/>
        </p:nvSpPr>
        <p:spPr>
          <a:xfrm>
            <a:off x="6709184" y="9523683"/>
            <a:ext cx="5211597" cy="317010"/>
          </a:xfrm>
          <a:prstGeom prst="rect">
            <a:avLst/>
          </a:prstGeom>
        </p:spPr>
        <p:txBody>
          <a:bodyPr wrap="square" lIns="0" tIns="0" rIns="0" bIns="0" rtlCol="0" anchor="t">
            <a:spAutoFit/>
          </a:bodyPr>
          <a:lstStyle/>
          <a:p>
            <a:pPr algn="ctr">
              <a:lnSpc>
                <a:spcPts val="2380"/>
              </a:lnSpc>
            </a:pPr>
            <a:r>
              <a:rPr lang="en-US" sz="2400" spc="290" dirty="0">
                <a:solidFill>
                  <a:srgbClr val="F6F6F6"/>
                </a:solidFill>
                <a:latin typeface="Poppins"/>
                <a:ea typeface="Poppins"/>
                <a:cs typeface="Poppins"/>
                <a:sym typeface="Poppins"/>
              </a:rPr>
              <a:t>Deni Ansyah</a:t>
            </a:r>
          </a:p>
        </p:txBody>
      </p:sp>
      <p:sp>
        <p:nvSpPr>
          <p:cNvPr id="15" name="TextBox 15"/>
          <p:cNvSpPr txBox="1"/>
          <p:nvPr/>
        </p:nvSpPr>
        <p:spPr>
          <a:xfrm>
            <a:off x="7970765" y="7385477"/>
            <a:ext cx="2008576" cy="342265"/>
          </a:xfrm>
          <a:prstGeom prst="rect">
            <a:avLst/>
          </a:prstGeom>
        </p:spPr>
        <p:txBody>
          <a:bodyPr lIns="0" tIns="0" rIns="0" bIns="0" rtlCol="0" anchor="t">
            <a:spAutoFit/>
          </a:bodyPr>
          <a:lstStyle/>
          <a:p>
            <a:pPr algn="ctr">
              <a:lnSpc>
                <a:spcPts val="2659"/>
              </a:lnSpc>
            </a:pPr>
            <a:r>
              <a:rPr lang="en-US" sz="1899" b="1" spc="245" dirty="0">
                <a:solidFill>
                  <a:srgbClr val="F3DD52"/>
                </a:solidFill>
                <a:latin typeface="Poppins Bold"/>
                <a:ea typeface="Poppins Bold"/>
                <a:cs typeface="Poppins Bold"/>
                <a:sym typeface="Poppins Bold"/>
              </a:rPr>
              <a:t>GET STARTED</a:t>
            </a:r>
          </a:p>
        </p:txBody>
      </p:sp>
      <p:sp>
        <p:nvSpPr>
          <p:cNvPr id="16" name="TextBox 16"/>
          <p:cNvSpPr txBox="1"/>
          <p:nvPr/>
        </p:nvSpPr>
        <p:spPr>
          <a:xfrm>
            <a:off x="6638653" y="2664198"/>
            <a:ext cx="4668730" cy="614784"/>
          </a:xfrm>
          <a:prstGeom prst="rect">
            <a:avLst/>
          </a:prstGeom>
        </p:spPr>
        <p:txBody>
          <a:bodyPr wrap="square" lIns="0" tIns="0" rIns="0" bIns="0" rtlCol="0" anchor="t">
            <a:spAutoFit/>
          </a:bodyPr>
          <a:lstStyle/>
          <a:p>
            <a:pPr algn="ctr">
              <a:lnSpc>
                <a:spcPts val="4644"/>
              </a:lnSpc>
            </a:pPr>
            <a:r>
              <a:rPr lang="en-US" sz="4800" dirty="0">
                <a:solidFill>
                  <a:srgbClr val="F6F6F6"/>
                </a:solidFill>
                <a:latin typeface="Poppins"/>
                <a:ea typeface="Poppins"/>
                <a:cs typeface="Poppins"/>
                <a:sym typeface="Poppins"/>
              </a:rPr>
              <a:t>Final Project</a:t>
            </a:r>
          </a:p>
        </p:txBody>
      </p:sp>
      <p:sp>
        <p:nvSpPr>
          <p:cNvPr id="17" name="AutoShape 17"/>
          <p:cNvSpPr/>
          <p:nvPr/>
        </p:nvSpPr>
        <p:spPr>
          <a:xfrm>
            <a:off x="4215435" y="5381872"/>
            <a:ext cx="9857131" cy="0"/>
          </a:xfrm>
          <a:prstGeom prst="line">
            <a:avLst/>
          </a:prstGeom>
          <a:ln w="38100" cap="rnd">
            <a:solidFill>
              <a:srgbClr val="FFFFFF"/>
            </a:solidFill>
            <a:prstDash val="sysDash"/>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36F6A6FC-A953-0801-B4C6-8162D2309AB4}"/>
              </a:ext>
            </a:extLst>
          </p:cNvPr>
          <p:cNvSpPr/>
          <p:nvPr/>
        </p:nvSpPr>
        <p:spPr>
          <a:xfrm rot="4656302">
            <a:off x="1018509" y="-4470242"/>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txBody>
          <a:bodyPr/>
          <a:lstStyle/>
          <a:p>
            <a:endParaRPr lang="en-ID" dirty="0"/>
          </a:p>
        </p:txBody>
      </p:sp>
      <p:sp>
        <p:nvSpPr>
          <p:cNvPr id="4" name="Freeform 4"/>
          <p:cNvSpPr/>
          <p:nvPr/>
        </p:nvSpPr>
        <p:spPr>
          <a:xfrm rot="1794495">
            <a:off x="-1623317" y="-2415448"/>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sp>
      <p:sp>
        <p:nvSpPr>
          <p:cNvPr id="5" name="Freeform 4">
            <a:extLst>
              <a:ext uri="{FF2B5EF4-FFF2-40B4-BE49-F238E27FC236}">
                <a16:creationId xmlns:a16="http://schemas.microsoft.com/office/drawing/2014/main" id="{ED2E1CE7-8F81-2C9D-7590-573580104D18}"/>
              </a:ext>
            </a:extLst>
          </p:cNvPr>
          <p:cNvSpPr/>
          <p:nvPr/>
        </p:nvSpPr>
        <p:spPr>
          <a:xfrm rot="1794495">
            <a:off x="6087493" y="-7312261"/>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sp>
      <p:sp>
        <p:nvSpPr>
          <p:cNvPr id="10" name="Freeform 4">
            <a:extLst>
              <a:ext uri="{FF2B5EF4-FFF2-40B4-BE49-F238E27FC236}">
                <a16:creationId xmlns:a16="http://schemas.microsoft.com/office/drawing/2014/main" id="{179CFD86-0EF4-BF48-0681-7CE43586A80C}"/>
              </a:ext>
            </a:extLst>
          </p:cNvPr>
          <p:cNvSpPr/>
          <p:nvPr/>
        </p:nvSpPr>
        <p:spPr>
          <a:xfrm rot="3934674">
            <a:off x="-6115501" y="-5984168"/>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sp>
      <p:sp>
        <p:nvSpPr>
          <p:cNvPr id="6" name="Freeform 4">
            <a:extLst>
              <a:ext uri="{FF2B5EF4-FFF2-40B4-BE49-F238E27FC236}">
                <a16:creationId xmlns:a16="http://schemas.microsoft.com/office/drawing/2014/main" id="{DB6F4130-765D-7F1F-83C4-71716BF0DE5B}"/>
              </a:ext>
            </a:extLst>
          </p:cNvPr>
          <p:cNvSpPr/>
          <p:nvPr/>
        </p:nvSpPr>
        <p:spPr>
          <a:xfrm rot="1794495">
            <a:off x="11258433" y="-6016259"/>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txBody>
          <a:bodyPr/>
          <a:lstStyle/>
          <a:p>
            <a:endParaRPr lang="en-ID" dirty="0"/>
          </a:p>
        </p:txBody>
      </p:sp>
      <p:sp>
        <p:nvSpPr>
          <p:cNvPr id="2" name="Freeform 2"/>
          <p:cNvSpPr/>
          <p:nvPr/>
        </p:nvSpPr>
        <p:spPr>
          <a:xfrm rot="-7705605">
            <a:off x="-1805522" y="-542817"/>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3"/>
            <a:stretch>
              <a:fillRect/>
            </a:stretch>
          </a:blipFill>
        </p:spPr>
        <p:txBody>
          <a:bodyPr/>
          <a:lstStyle/>
          <a:p>
            <a:endParaRPr lang="en-ID" dirty="0"/>
          </a:p>
        </p:txBody>
      </p:sp>
      <p:sp>
        <p:nvSpPr>
          <p:cNvPr id="3" name="Freeform 3"/>
          <p:cNvSpPr/>
          <p:nvPr/>
        </p:nvSpPr>
        <p:spPr>
          <a:xfrm rot="-9088373">
            <a:off x="2001925" y="4259597"/>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2">
              <a:alphaModFix amt="65999"/>
            </a:blip>
            <a:stretch>
              <a:fillRect/>
            </a:stretch>
          </a:blipFill>
        </p:spPr>
      </p:sp>
      <p:pic>
        <p:nvPicPr>
          <p:cNvPr id="7" name="Picture 7"/>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p:cNvPicPr>
            <a:picLocks noChangeAspect="1"/>
          </p:cNvPicPr>
          <p:nvPr/>
        </p:nvPicPr>
        <p:blipFill>
          <a:blip r:embed="rId4"/>
          <a:srcRect/>
          <a:stretch>
            <a:fillRect/>
          </a:stretch>
        </p:blipFill>
        <p:spPr>
          <a:xfrm>
            <a:off x="1028700" y="5965965"/>
            <a:ext cx="278501" cy="278501"/>
          </a:xfrm>
          <a:prstGeom prst="rect">
            <a:avLst/>
          </a:prstGeom>
        </p:spPr>
      </p:pic>
      <p:sp>
        <p:nvSpPr>
          <p:cNvPr id="9" name="TextBox 9"/>
          <p:cNvSpPr txBox="1"/>
          <p:nvPr/>
        </p:nvSpPr>
        <p:spPr>
          <a:xfrm>
            <a:off x="869114" y="690279"/>
            <a:ext cx="16549771" cy="3079626"/>
          </a:xfrm>
          <a:prstGeom prst="rect">
            <a:avLst/>
          </a:prstGeom>
        </p:spPr>
        <p:txBody>
          <a:bodyPr wrap="square" lIns="0" tIns="0" rIns="0" bIns="0" rtlCol="0" anchor="t">
            <a:spAutoFit/>
          </a:bodyPr>
          <a:lstStyle/>
          <a:p>
            <a:pPr lvl="0">
              <a:lnSpc>
                <a:spcPts val="5499"/>
              </a:lnSpc>
              <a:spcBef>
                <a:spcPct val="0"/>
              </a:spcBef>
            </a:pPr>
            <a:r>
              <a:rPr lang="en-US" sz="6000" b="1" spc="-274" dirty="0">
                <a:solidFill>
                  <a:srgbClr val="FFFFFF"/>
                </a:solidFill>
                <a:latin typeface="Agrandir Bold"/>
                <a:ea typeface="Agrandir Bold"/>
                <a:cs typeface="Agrandir Bold"/>
                <a:sym typeface="Agrandir Bold"/>
              </a:rPr>
              <a:t>EDA 4</a:t>
            </a:r>
          </a:p>
          <a:p>
            <a:pPr lvl="0">
              <a:lnSpc>
                <a:spcPts val="5499"/>
              </a:lnSpc>
              <a:spcBef>
                <a:spcPct val="0"/>
              </a:spcBef>
            </a:pPr>
            <a:r>
              <a:rPr lang="en-US" sz="4800" b="1" spc="-274" dirty="0">
                <a:solidFill>
                  <a:srgbClr val="FFFFFF"/>
                </a:solidFill>
                <a:latin typeface="Agrandir Bold"/>
                <a:ea typeface="Agrandir Bold"/>
                <a:cs typeface="Agrandir Bold"/>
                <a:sym typeface="Agrandir Bold"/>
              </a:rPr>
              <a:t>Do lower-priced products result in more shipments and more frequent delays?</a:t>
            </a:r>
          </a:p>
          <a:p>
            <a:pPr algn="l">
              <a:lnSpc>
                <a:spcPts val="8284"/>
              </a:lnSpc>
            </a:pPr>
            <a:endParaRPr lang="en-US" sz="4800" spc="-331" dirty="0">
              <a:solidFill>
                <a:srgbClr val="F6F6F6"/>
              </a:solidFill>
              <a:latin typeface="Agrandir Bold" panose="020B0604020202020204" charset="0"/>
              <a:ea typeface="Agrandir"/>
              <a:cs typeface="Agrandir"/>
              <a:sym typeface="Agrandir"/>
            </a:endParaRPr>
          </a:p>
        </p:txBody>
      </p:sp>
      <p:sp>
        <p:nvSpPr>
          <p:cNvPr id="11" name="TextBox 11"/>
          <p:cNvSpPr txBox="1"/>
          <p:nvPr/>
        </p:nvSpPr>
        <p:spPr>
          <a:xfrm>
            <a:off x="11329817" y="3361277"/>
            <a:ext cx="6399534" cy="3901324"/>
          </a:xfrm>
          <a:prstGeom prst="rect">
            <a:avLst/>
          </a:prstGeom>
        </p:spPr>
        <p:txBody>
          <a:bodyPr wrap="square" lIns="0" tIns="0" rIns="0" bIns="0" rtlCol="0" anchor="t">
            <a:spAutoFit/>
          </a:bodyPr>
          <a:lstStyle/>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Low-priced products tend to experience more delays.</a:t>
            </a:r>
          </a:p>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What’s important to highlight is that, although low-cost products do not lead to a significant increase in the number of shipments (all three cost categories have around 3,660 shipments), the delay percentage for low-cost products is relatively high compared to the other cost categories.</a:t>
            </a:r>
          </a:p>
          <a:p>
            <a:pPr marL="259080" lvl="1" algn="l">
              <a:lnSpc>
                <a:spcPts val="3359"/>
              </a:lnSpc>
            </a:pPr>
            <a:endParaRPr lang="en-US" sz="24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C7D30FAF-318B-F099-EFB4-0FE60C614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31" y="3088714"/>
            <a:ext cx="11036772" cy="6833905"/>
          </a:xfrm>
          <a:prstGeom prst="rect">
            <a:avLst/>
          </a:prstGeom>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808862C-BCBD-D9C2-0D01-BE25EAAFF8DB}"/>
            </a:ext>
          </a:extLst>
        </p:cNvPr>
        <p:cNvGrpSpPr/>
        <p:nvPr/>
      </p:nvGrpSpPr>
      <p:grpSpPr>
        <a:xfrm>
          <a:off x="0" y="0"/>
          <a:ext cx="0" cy="0"/>
          <a:chOff x="0" y="0"/>
          <a:chExt cx="0" cy="0"/>
        </a:xfrm>
      </p:grpSpPr>
      <p:sp>
        <p:nvSpPr>
          <p:cNvPr id="5" name="Freeform 4">
            <a:extLst>
              <a:ext uri="{FF2B5EF4-FFF2-40B4-BE49-F238E27FC236}">
                <a16:creationId xmlns:a16="http://schemas.microsoft.com/office/drawing/2014/main" id="{8481D676-D518-1713-19C2-0148207D69E4}"/>
              </a:ext>
            </a:extLst>
          </p:cNvPr>
          <p:cNvSpPr/>
          <p:nvPr/>
        </p:nvSpPr>
        <p:spPr>
          <a:xfrm rot="1794495">
            <a:off x="-2862396" y="-5177101"/>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sp>
      <p:sp>
        <p:nvSpPr>
          <p:cNvPr id="2" name="Freeform 2">
            <a:extLst>
              <a:ext uri="{FF2B5EF4-FFF2-40B4-BE49-F238E27FC236}">
                <a16:creationId xmlns:a16="http://schemas.microsoft.com/office/drawing/2014/main" id="{353C93F4-F566-B57B-5857-ADE125AAA5FA}"/>
              </a:ext>
            </a:extLst>
          </p:cNvPr>
          <p:cNvSpPr/>
          <p:nvPr/>
        </p:nvSpPr>
        <p:spPr>
          <a:xfrm rot="-7705605">
            <a:off x="-1699834" y="-1135564"/>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B02FB5FF-CCF1-E7C4-32CC-E5183825E4CB}"/>
              </a:ext>
            </a:extLst>
          </p:cNvPr>
          <p:cNvSpPr/>
          <p:nvPr/>
        </p:nvSpPr>
        <p:spPr>
          <a:xfrm rot="-9088373">
            <a:off x="9525328" y="4745471"/>
            <a:ext cx="13128058" cy="9633794"/>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2">
              <a:alphaModFix amt="65999"/>
            </a:blip>
            <a:stretch>
              <a:fillRect/>
            </a:stretch>
          </a:blipFill>
        </p:spPr>
        <p:txBody>
          <a:bodyPr/>
          <a:lstStyle/>
          <a:p>
            <a:endParaRPr lang="en-ID" dirty="0"/>
          </a:p>
        </p:txBody>
      </p:sp>
      <p:sp>
        <p:nvSpPr>
          <p:cNvPr id="4" name="Freeform 4">
            <a:extLst>
              <a:ext uri="{FF2B5EF4-FFF2-40B4-BE49-F238E27FC236}">
                <a16:creationId xmlns:a16="http://schemas.microsoft.com/office/drawing/2014/main" id="{763A00F0-10B7-902A-CF7A-6459F1998E8B}"/>
              </a:ext>
            </a:extLst>
          </p:cNvPr>
          <p:cNvSpPr/>
          <p:nvPr/>
        </p:nvSpPr>
        <p:spPr>
          <a:xfrm rot="4132578">
            <a:off x="-682704" y="-5137633"/>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2">
              <a:alphaModFix amt="55000"/>
            </a:blip>
            <a:stretch>
              <a:fillRect/>
            </a:stretch>
          </a:blipFill>
        </p:spPr>
        <p:txBody>
          <a:bodyPr/>
          <a:lstStyle/>
          <a:p>
            <a:endParaRPr lang="en-ID" dirty="0"/>
          </a:p>
        </p:txBody>
      </p:sp>
      <p:pic>
        <p:nvPicPr>
          <p:cNvPr id="7" name="Picture 7">
            <a:extLst>
              <a:ext uri="{FF2B5EF4-FFF2-40B4-BE49-F238E27FC236}">
                <a16:creationId xmlns:a16="http://schemas.microsoft.com/office/drawing/2014/main" id="{94F6404C-B2BE-FEC3-8DBE-203F4F2B2342}"/>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59D17E06-9F0E-DDB1-9049-8471CF9EBF96}"/>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12" name="TextBox 12">
            <a:extLst>
              <a:ext uri="{FF2B5EF4-FFF2-40B4-BE49-F238E27FC236}">
                <a16:creationId xmlns:a16="http://schemas.microsoft.com/office/drawing/2014/main" id="{22268481-B1DF-EA30-4719-B2B6F574BAC3}"/>
              </a:ext>
            </a:extLst>
          </p:cNvPr>
          <p:cNvSpPr txBox="1"/>
          <p:nvPr/>
        </p:nvSpPr>
        <p:spPr>
          <a:xfrm>
            <a:off x="11195957" y="3177045"/>
            <a:ext cx="6858000" cy="2578911"/>
          </a:xfrm>
          <a:prstGeom prst="rect">
            <a:avLst/>
          </a:prstGeom>
        </p:spPr>
        <p:txBody>
          <a:bodyPr wrap="square" lIns="0" tIns="0" rIns="0" bIns="0" rtlCol="0" anchor="t">
            <a:spAutoFit/>
          </a:bodyPr>
          <a:lstStyle/>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In general, customers who frequently make shipments tend to not experience delivery delays.</a:t>
            </a:r>
          </a:p>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However, there is an anomaly where customers who have previously made shipments 7 to 8 times also often experience delays.</a:t>
            </a:r>
          </a:p>
          <a:p>
            <a:pPr marL="518160" lvl="1" indent="-259080" algn="l">
              <a:lnSpc>
                <a:spcPts val="3359"/>
              </a:lnSpc>
              <a:buFont typeface="Arial"/>
              <a:buChar char="•"/>
            </a:pPr>
            <a:endParaRPr lang="en-US" sz="20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DCBBA97F-9217-1ED7-D643-FC8E6148C7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857500"/>
            <a:ext cx="10820400" cy="6934541"/>
          </a:xfrm>
          <a:prstGeom prst="rect">
            <a:avLst/>
          </a:prstGeom>
        </p:spPr>
      </p:pic>
      <p:sp>
        <p:nvSpPr>
          <p:cNvPr id="17" name="TextBox 19">
            <a:extLst>
              <a:ext uri="{FF2B5EF4-FFF2-40B4-BE49-F238E27FC236}">
                <a16:creationId xmlns:a16="http://schemas.microsoft.com/office/drawing/2014/main" id="{CC2EEB40-4B8A-BD09-C509-4548B00D084D}"/>
              </a:ext>
            </a:extLst>
          </p:cNvPr>
          <p:cNvSpPr txBox="1"/>
          <p:nvPr/>
        </p:nvSpPr>
        <p:spPr>
          <a:xfrm>
            <a:off x="746536" y="784828"/>
            <a:ext cx="17541464" cy="1410643"/>
          </a:xfrm>
          <a:prstGeom prst="rect">
            <a:avLst/>
          </a:prstGeom>
        </p:spPr>
        <p:txBody>
          <a:bodyPr wrap="square" lIns="0" tIns="0" rIns="0" bIns="0" rtlCol="0" anchor="t">
            <a:spAutoFit/>
          </a:bodyPr>
          <a:lstStyle/>
          <a:p>
            <a:pPr lvl="0">
              <a:lnSpc>
                <a:spcPts val="5499"/>
              </a:lnSpc>
              <a:spcBef>
                <a:spcPct val="0"/>
              </a:spcBef>
            </a:pPr>
            <a:r>
              <a:rPr lang="en-US" sz="6000" b="1" spc="-274" dirty="0">
                <a:solidFill>
                  <a:srgbClr val="FFFFFF"/>
                </a:solidFill>
                <a:latin typeface="Agrandir Bold"/>
                <a:ea typeface="Agrandir Bold"/>
                <a:cs typeface="Agrandir Bold"/>
                <a:sym typeface="Agrandir Bold"/>
              </a:rPr>
              <a:t>EDA 5</a:t>
            </a:r>
          </a:p>
          <a:p>
            <a:pPr lvl="0">
              <a:lnSpc>
                <a:spcPts val="5499"/>
              </a:lnSpc>
              <a:spcBef>
                <a:spcPct val="0"/>
              </a:spcBef>
            </a:pPr>
            <a:r>
              <a:rPr lang="en-US" sz="4800" spc="-339" dirty="0">
                <a:solidFill>
                  <a:srgbClr val="F6F6F6"/>
                </a:solidFill>
                <a:latin typeface="Agrandir Bold" panose="020B0604020202020204" charset="0"/>
                <a:ea typeface="Agrandir"/>
                <a:cs typeface="Agrandir"/>
                <a:sym typeface="Agrandir"/>
              </a:rPr>
              <a:t>How is the pattern of delivery status between customers?</a:t>
            </a:r>
          </a:p>
        </p:txBody>
      </p:sp>
      <p:sp>
        <p:nvSpPr>
          <p:cNvPr id="19" name="Freeform 6">
            <a:extLst>
              <a:ext uri="{FF2B5EF4-FFF2-40B4-BE49-F238E27FC236}">
                <a16:creationId xmlns:a16="http://schemas.microsoft.com/office/drawing/2014/main" id="{BC853AEB-39FF-1E4C-8C64-13A1FA1F43E8}"/>
              </a:ext>
            </a:extLst>
          </p:cNvPr>
          <p:cNvSpPr/>
          <p:nvPr/>
        </p:nvSpPr>
        <p:spPr>
          <a:xfrm rot="3395179">
            <a:off x="6934564" y="-6455216"/>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2">
              <a:alphaModFix amt="55000"/>
            </a:blip>
            <a:stretch>
              <a:fillRect/>
            </a:stretch>
          </a:blipFill>
        </p:spPr>
        <p:txBody>
          <a:bodyPr/>
          <a:lstStyle/>
          <a:p>
            <a:endParaRPr lang="en-ID"/>
          </a:p>
        </p:txBody>
      </p:sp>
    </p:spTree>
    <p:extLst>
      <p:ext uri="{BB962C8B-B14F-4D97-AF65-F5344CB8AC3E}">
        <p14:creationId xmlns:p14="http://schemas.microsoft.com/office/powerpoint/2010/main" val="378820281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6073C38-4051-603E-5299-89E2E3426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1A7AD2-A2B4-BFDB-E53B-13F11A9400C2}"/>
              </a:ext>
            </a:extLst>
          </p:cNvPr>
          <p:cNvSpPr/>
          <p:nvPr/>
        </p:nvSpPr>
        <p:spPr>
          <a:xfrm rot="-7705605">
            <a:off x="13082966" y="-8585608"/>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4" name="Freeform 4">
            <a:extLst>
              <a:ext uri="{FF2B5EF4-FFF2-40B4-BE49-F238E27FC236}">
                <a16:creationId xmlns:a16="http://schemas.microsoft.com/office/drawing/2014/main" id="{382EDFC0-E6D9-4B4E-BCE6-701A72D08736}"/>
              </a:ext>
            </a:extLst>
          </p:cNvPr>
          <p:cNvSpPr/>
          <p:nvPr/>
        </p:nvSpPr>
        <p:spPr>
          <a:xfrm rot="1794495">
            <a:off x="215110" y="-8042544"/>
            <a:ext cx="20690387" cy="12196368"/>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sp>
      <p:pic>
        <p:nvPicPr>
          <p:cNvPr id="7" name="Picture 7">
            <a:extLst>
              <a:ext uri="{FF2B5EF4-FFF2-40B4-BE49-F238E27FC236}">
                <a16:creationId xmlns:a16="http://schemas.microsoft.com/office/drawing/2014/main" id="{E2F01F3E-4F06-43E6-DE51-445472F3F06E}"/>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2410BBA5-B7AE-6E55-6796-129CC21DBBB0}"/>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9" name="TextBox 9">
            <a:extLst>
              <a:ext uri="{FF2B5EF4-FFF2-40B4-BE49-F238E27FC236}">
                <a16:creationId xmlns:a16="http://schemas.microsoft.com/office/drawing/2014/main" id="{695CEACD-12A4-0ECA-94C6-1599ADF050B9}"/>
              </a:ext>
            </a:extLst>
          </p:cNvPr>
          <p:cNvSpPr txBox="1"/>
          <p:nvPr/>
        </p:nvSpPr>
        <p:spPr>
          <a:xfrm>
            <a:off x="1028700" y="755024"/>
            <a:ext cx="8115300" cy="1005019"/>
          </a:xfrm>
          <a:prstGeom prst="rect">
            <a:avLst/>
          </a:prstGeom>
        </p:spPr>
        <p:txBody>
          <a:bodyPr lIns="0" tIns="0" rIns="0" bIns="0" rtlCol="0" anchor="t">
            <a:spAutoFit/>
          </a:bodyPr>
          <a:lstStyle/>
          <a:p>
            <a:pPr algn="l">
              <a:lnSpc>
                <a:spcPts val="8284"/>
              </a:lnSpc>
            </a:pPr>
            <a:r>
              <a:rPr lang="en-US" sz="6000" spc="-331" dirty="0">
                <a:solidFill>
                  <a:srgbClr val="F6F6F6"/>
                </a:solidFill>
                <a:latin typeface="Agrandir Bold" panose="020B0604020202020204" charset="0"/>
                <a:ea typeface="Agrandir"/>
                <a:cs typeface="Agrandir"/>
                <a:sym typeface="Agrandir"/>
              </a:rPr>
              <a:t>Model Selection</a:t>
            </a:r>
          </a:p>
        </p:txBody>
      </p:sp>
      <p:sp>
        <p:nvSpPr>
          <p:cNvPr id="12" name="TextBox 12">
            <a:extLst>
              <a:ext uri="{FF2B5EF4-FFF2-40B4-BE49-F238E27FC236}">
                <a16:creationId xmlns:a16="http://schemas.microsoft.com/office/drawing/2014/main" id="{C5EBE788-BB76-CF0A-AFE5-E0CC72E294F6}"/>
              </a:ext>
            </a:extLst>
          </p:cNvPr>
          <p:cNvSpPr txBox="1"/>
          <p:nvPr/>
        </p:nvSpPr>
        <p:spPr>
          <a:xfrm>
            <a:off x="575732" y="8057093"/>
            <a:ext cx="17136533" cy="2157257"/>
          </a:xfrm>
          <a:prstGeom prst="rect">
            <a:avLst/>
          </a:prstGeom>
        </p:spPr>
        <p:txBody>
          <a:bodyPr wrap="square" lIns="0" tIns="0" rIns="0" bIns="0" rtlCol="0" anchor="t">
            <a:spAutoFit/>
          </a:bodyPr>
          <a:lstStyle/>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Although </a:t>
            </a: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Random Forest </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achieved the highest F1 score on the training set, it experienced a significant drop in performance on the test set. This indicates a tendency toward </a:t>
            </a: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overfitting</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 where the model performs well on training data but poorly on unseen data.</a:t>
            </a:r>
          </a:p>
          <a:p>
            <a:pPr marL="601980" lvl="1" indent="-342900" algn="just">
              <a:lnSpc>
                <a:spcPts val="3359"/>
              </a:lnSpc>
              <a:buFont typeface="Arial" panose="020B0604020202020204" pitchFamily="34" charset="0"/>
              <a:buChar char="•"/>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Therefore, </a:t>
            </a: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Decision Tree is considered the best model</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 as it demonstrates more stable performance and achieves the highest F1 score on both the training and test sets compared to other stable models.</a:t>
            </a:r>
          </a:p>
          <a:p>
            <a:pPr marL="259080" lvl="1" algn="l">
              <a:lnSpc>
                <a:spcPts val="3359"/>
              </a:lnSpc>
            </a:pPr>
            <a:endParaRPr lang="en-US" sz="24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25B542EE-36C1-7C4F-E1DC-2BA1FC7E1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3116" y="2617291"/>
            <a:ext cx="14981767" cy="5300074"/>
          </a:xfrm>
          <a:prstGeom prst="rect">
            <a:avLst/>
          </a:prstGeom>
        </p:spPr>
      </p:pic>
      <p:sp>
        <p:nvSpPr>
          <p:cNvPr id="19" name="Freeform 4">
            <a:extLst>
              <a:ext uri="{FF2B5EF4-FFF2-40B4-BE49-F238E27FC236}">
                <a16:creationId xmlns:a16="http://schemas.microsoft.com/office/drawing/2014/main" id="{C083B48B-A9DF-80B6-12E6-AB95A1E9C0E2}"/>
              </a:ext>
            </a:extLst>
          </p:cNvPr>
          <p:cNvSpPr/>
          <p:nvPr/>
        </p:nvSpPr>
        <p:spPr>
          <a:xfrm rot="9283855">
            <a:off x="-5456749" y="-2373433"/>
            <a:ext cx="8618520" cy="12406910"/>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sp>
        <p:nvSpPr>
          <p:cNvPr id="3" name="Freeform 4">
            <a:extLst>
              <a:ext uri="{FF2B5EF4-FFF2-40B4-BE49-F238E27FC236}">
                <a16:creationId xmlns:a16="http://schemas.microsoft.com/office/drawing/2014/main" id="{E20231A5-B6D4-8889-B9DD-75994698982F}"/>
              </a:ext>
            </a:extLst>
          </p:cNvPr>
          <p:cNvSpPr/>
          <p:nvPr/>
        </p:nvSpPr>
        <p:spPr>
          <a:xfrm rot="15191323">
            <a:off x="284600" y="-5596774"/>
            <a:ext cx="8618520" cy="12406910"/>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spTree>
    <p:extLst>
      <p:ext uri="{BB962C8B-B14F-4D97-AF65-F5344CB8AC3E}">
        <p14:creationId xmlns:p14="http://schemas.microsoft.com/office/powerpoint/2010/main" val="845054457"/>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76E298D-BA7F-258C-E72C-0078CA8ED5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AB3535-C5E3-7A8B-8197-063C5FD67FE4}"/>
              </a:ext>
            </a:extLst>
          </p:cNvPr>
          <p:cNvSpPr/>
          <p:nvPr/>
        </p:nvSpPr>
        <p:spPr>
          <a:xfrm rot="-7705605">
            <a:off x="-1471234" y="10972"/>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53A64C7C-5E5E-FF62-0355-8362DDFF0850}"/>
              </a:ext>
            </a:extLst>
          </p:cNvPr>
          <p:cNvSpPr/>
          <p:nvPr/>
        </p:nvSpPr>
        <p:spPr>
          <a:xfrm rot="15095339">
            <a:off x="8775546" y="2897645"/>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sp>
      <p:sp>
        <p:nvSpPr>
          <p:cNvPr id="4" name="Freeform 4">
            <a:extLst>
              <a:ext uri="{FF2B5EF4-FFF2-40B4-BE49-F238E27FC236}">
                <a16:creationId xmlns:a16="http://schemas.microsoft.com/office/drawing/2014/main" id="{3B6BB7E0-F927-8C57-E235-A4C24995591C}"/>
              </a:ext>
            </a:extLst>
          </p:cNvPr>
          <p:cNvSpPr/>
          <p:nvPr/>
        </p:nvSpPr>
        <p:spPr>
          <a:xfrm rot="4568569">
            <a:off x="-1627072" y="-5128535"/>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pic>
        <p:nvPicPr>
          <p:cNvPr id="7" name="Picture 7">
            <a:extLst>
              <a:ext uri="{FF2B5EF4-FFF2-40B4-BE49-F238E27FC236}">
                <a16:creationId xmlns:a16="http://schemas.microsoft.com/office/drawing/2014/main" id="{A3FBCDFF-E83C-9F3B-3A56-5EEA6F6D2369}"/>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9A58C009-F858-8E8A-5F08-E1BA3115986B}"/>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9" name="TextBox 9">
            <a:extLst>
              <a:ext uri="{FF2B5EF4-FFF2-40B4-BE49-F238E27FC236}">
                <a16:creationId xmlns:a16="http://schemas.microsoft.com/office/drawing/2014/main" id="{A3D346DE-8AF4-1E09-7E53-C028689BBE34}"/>
              </a:ext>
            </a:extLst>
          </p:cNvPr>
          <p:cNvSpPr txBox="1"/>
          <p:nvPr/>
        </p:nvSpPr>
        <p:spPr>
          <a:xfrm>
            <a:off x="762000" y="442130"/>
            <a:ext cx="11125200" cy="1005019"/>
          </a:xfrm>
          <a:prstGeom prst="rect">
            <a:avLst/>
          </a:prstGeom>
        </p:spPr>
        <p:txBody>
          <a:bodyPr wrap="square" lIns="0" tIns="0" rIns="0" bIns="0" rtlCol="0" anchor="t">
            <a:spAutoFit/>
          </a:bodyPr>
          <a:lstStyle/>
          <a:p>
            <a:pPr algn="l">
              <a:lnSpc>
                <a:spcPts val="8284"/>
              </a:lnSpc>
            </a:pPr>
            <a:r>
              <a:rPr lang="en-US" sz="6000" spc="-331" dirty="0">
                <a:solidFill>
                  <a:srgbClr val="F6F6F6"/>
                </a:solidFill>
                <a:latin typeface="Agrandir Bold" panose="020B0604020202020204" charset="0"/>
                <a:ea typeface="Agrandir"/>
                <a:cs typeface="Agrandir"/>
                <a:sym typeface="Agrandir"/>
              </a:rPr>
              <a:t>Features Contribution</a:t>
            </a:r>
          </a:p>
        </p:txBody>
      </p:sp>
      <p:sp>
        <p:nvSpPr>
          <p:cNvPr id="12" name="TextBox 12">
            <a:extLst>
              <a:ext uri="{FF2B5EF4-FFF2-40B4-BE49-F238E27FC236}">
                <a16:creationId xmlns:a16="http://schemas.microsoft.com/office/drawing/2014/main" id="{599E873F-CEB0-40E8-55D9-615B51A8686A}"/>
              </a:ext>
            </a:extLst>
          </p:cNvPr>
          <p:cNvSpPr txBox="1"/>
          <p:nvPr/>
        </p:nvSpPr>
        <p:spPr>
          <a:xfrm>
            <a:off x="10738338" y="2375870"/>
            <a:ext cx="7088170" cy="3465308"/>
          </a:xfrm>
          <a:prstGeom prst="rect">
            <a:avLst/>
          </a:prstGeom>
        </p:spPr>
        <p:txBody>
          <a:bodyPr wrap="square" lIns="0" tIns="0" rIns="0" bIns="0" rtlCol="0" anchor="t">
            <a:spAutoFit/>
          </a:bodyPr>
          <a:lstStyle/>
          <a:p>
            <a:pPr marL="259080" lvl="1" algn="just">
              <a:lnSpc>
                <a:spcPts val="3359"/>
              </a:lnSpc>
            </a:pP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There are </a:t>
            </a: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three features that contribute most significantly </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to the delivery status (on-time or delayed):</a:t>
            </a:r>
          </a:p>
          <a:p>
            <a:pPr marL="716280" lvl="1" indent="-457200" algn="just">
              <a:lnSpc>
                <a:spcPts val="3359"/>
              </a:lnSpc>
              <a:buFont typeface="+mj-lt"/>
              <a:buAutoNum type="arabicPeriod"/>
            </a:pP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Weight</a:t>
            </a:r>
            <a:r>
              <a:rPr lang="en-US" sz="2400" spc="-96" dirty="0">
                <a:solidFill>
                  <a:srgbClr val="FFC000"/>
                </a:solidFill>
                <a:latin typeface="Times New Roman" panose="02020603050405020304" pitchFamily="18" charset="0"/>
                <a:ea typeface="Poppins"/>
                <a:cs typeface="Times New Roman" panose="02020603050405020304" pitchFamily="18" charset="0"/>
                <a:sym typeface="Poppins"/>
              </a:rPr>
              <a:t>: </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the heavier the item, the faster it arrives.</a:t>
            </a:r>
          </a:p>
          <a:p>
            <a:pPr marL="716280" lvl="1" indent="-457200" algn="just">
              <a:lnSpc>
                <a:spcPts val="3359"/>
              </a:lnSpc>
              <a:buFont typeface="+mj-lt"/>
              <a:buAutoNum type="arabicPeriod"/>
            </a:pP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Cost after discount</a:t>
            </a:r>
            <a:r>
              <a:rPr lang="en-US" sz="2400" spc="-96" dirty="0">
                <a:solidFill>
                  <a:srgbClr val="FFC000"/>
                </a:solidFill>
                <a:latin typeface="Times New Roman" panose="02020603050405020304" pitchFamily="18" charset="0"/>
                <a:ea typeface="Poppins"/>
                <a:cs typeface="Times New Roman" panose="02020603050405020304" pitchFamily="18" charset="0"/>
                <a:sym typeface="Poppins"/>
              </a:rPr>
              <a:t>: </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the higher the price of the item, the faster it arrives.</a:t>
            </a:r>
          </a:p>
          <a:p>
            <a:pPr marL="716280" lvl="1" indent="-457200" algn="just">
              <a:lnSpc>
                <a:spcPts val="3359"/>
              </a:lnSpc>
              <a:buFont typeface="+mj-lt"/>
              <a:buAutoNum type="arabicPeriod"/>
            </a:pPr>
            <a:r>
              <a:rPr lang="en-US" sz="2400" b="1" u="sng" spc="-96" dirty="0">
                <a:solidFill>
                  <a:srgbClr val="FFC000"/>
                </a:solidFill>
                <a:latin typeface="Times New Roman" panose="02020603050405020304" pitchFamily="18" charset="0"/>
                <a:ea typeface="Poppins"/>
                <a:cs typeface="Times New Roman" panose="02020603050405020304" pitchFamily="18" charset="0"/>
                <a:sym typeface="Poppins"/>
              </a:rPr>
              <a:t>Prior purchases</a:t>
            </a:r>
            <a:r>
              <a:rPr lang="en-US" sz="2400" spc="-96" dirty="0">
                <a:solidFill>
                  <a:srgbClr val="FFC000"/>
                </a:solidFill>
                <a:latin typeface="Times New Roman" panose="02020603050405020304" pitchFamily="18" charset="0"/>
                <a:ea typeface="Poppins"/>
                <a:cs typeface="Times New Roman" panose="02020603050405020304" pitchFamily="18" charset="0"/>
                <a:sym typeface="Poppins"/>
              </a:rPr>
              <a:t>: </a:t>
            </a:r>
            <a:r>
              <a:rPr lang="en-US" sz="2400" spc="-96" dirty="0">
                <a:solidFill>
                  <a:srgbClr val="D8D8D8"/>
                </a:solidFill>
                <a:latin typeface="Times New Roman" panose="02020603050405020304" pitchFamily="18" charset="0"/>
                <a:ea typeface="Poppins"/>
                <a:cs typeface="Times New Roman" panose="02020603050405020304" pitchFamily="18" charset="0"/>
                <a:sym typeface="Poppins"/>
              </a:rPr>
              <a:t>the more frequently a customer shops, the faster their ordered items arrive.</a:t>
            </a:r>
          </a:p>
          <a:p>
            <a:pPr marL="259080" lvl="1" algn="l">
              <a:lnSpc>
                <a:spcPts val="3359"/>
              </a:lnSpc>
            </a:pPr>
            <a:endParaRPr lang="en-US" sz="24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EE3DA55B-03B6-8D7D-AB23-2E561D33A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78" y="1866900"/>
            <a:ext cx="10043221" cy="8002353"/>
          </a:xfrm>
          <a:prstGeom prst="rect">
            <a:avLst/>
          </a:prstGeom>
        </p:spPr>
      </p:pic>
      <p:sp>
        <p:nvSpPr>
          <p:cNvPr id="17" name="Freeform 3">
            <a:extLst>
              <a:ext uri="{FF2B5EF4-FFF2-40B4-BE49-F238E27FC236}">
                <a16:creationId xmlns:a16="http://schemas.microsoft.com/office/drawing/2014/main" id="{B05ADBCE-66EC-C43C-4612-6B89B1B58AAE}"/>
              </a:ext>
            </a:extLst>
          </p:cNvPr>
          <p:cNvSpPr/>
          <p:nvPr/>
        </p:nvSpPr>
        <p:spPr>
          <a:xfrm rot="3485656">
            <a:off x="6324595" y="-4119790"/>
            <a:ext cx="7547325" cy="7617792"/>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
        <p:nvSpPr>
          <p:cNvPr id="18" name="Freeform 3">
            <a:extLst>
              <a:ext uri="{FF2B5EF4-FFF2-40B4-BE49-F238E27FC236}">
                <a16:creationId xmlns:a16="http://schemas.microsoft.com/office/drawing/2014/main" id="{24C82613-3765-7CEF-1F10-83DA0C0B130B}"/>
              </a:ext>
            </a:extLst>
          </p:cNvPr>
          <p:cNvSpPr/>
          <p:nvPr/>
        </p:nvSpPr>
        <p:spPr>
          <a:xfrm rot="14813669">
            <a:off x="12633979" y="-2718454"/>
            <a:ext cx="6984813" cy="6678555"/>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Tree>
    <p:extLst>
      <p:ext uri="{BB962C8B-B14F-4D97-AF65-F5344CB8AC3E}">
        <p14:creationId xmlns:p14="http://schemas.microsoft.com/office/powerpoint/2010/main" val="117978545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10E8F64-EAA6-3082-8C1E-4C6C8F363C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789BD4-5663-EB61-C2A5-90D018726A4E}"/>
              </a:ext>
            </a:extLst>
          </p:cNvPr>
          <p:cNvSpPr/>
          <p:nvPr/>
        </p:nvSpPr>
        <p:spPr>
          <a:xfrm rot="-7705605">
            <a:off x="-4976433" y="2673696"/>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4" name="Freeform 4">
            <a:extLst>
              <a:ext uri="{FF2B5EF4-FFF2-40B4-BE49-F238E27FC236}">
                <a16:creationId xmlns:a16="http://schemas.microsoft.com/office/drawing/2014/main" id="{3DE6E865-71C5-039C-F0FB-E4B0C8739EDD}"/>
              </a:ext>
            </a:extLst>
          </p:cNvPr>
          <p:cNvSpPr/>
          <p:nvPr/>
        </p:nvSpPr>
        <p:spPr>
          <a:xfrm rot="4813647">
            <a:off x="-3340880" y="-6610272"/>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pic>
        <p:nvPicPr>
          <p:cNvPr id="7" name="Picture 7">
            <a:extLst>
              <a:ext uri="{FF2B5EF4-FFF2-40B4-BE49-F238E27FC236}">
                <a16:creationId xmlns:a16="http://schemas.microsoft.com/office/drawing/2014/main" id="{15B952EF-92C8-02BA-E79E-2714F1A6155A}"/>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A2D40065-E48B-CEA3-7C66-A5EDF298BB91}"/>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9" name="TextBox 9">
            <a:extLst>
              <a:ext uri="{FF2B5EF4-FFF2-40B4-BE49-F238E27FC236}">
                <a16:creationId xmlns:a16="http://schemas.microsoft.com/office/drawing/2014/main" id="{D1243593-F0EB-F78D-5FDE-56884C70ED2B}"/>
              </a:ext>
            </a:extLst>
          </p:cNvPr>
          <p:cNvSpPr txBox="1"/>
          <p:nvPr/>
        </p:nvSpPr>
        <p:spPr>
          <a:xfrm>
            <a:off x="762000" y="419100"/>
            <a:ext cx="12029161" cy="1005019"/>
          </a:xfrm>
          <a:prstGeom prst="rect">
            <a:avLst/>
          </a:prstGeom>
        </p:spPr>
        <p:txBody>
          <a:bodyPr wrap="square" lIns="0" tIns="0" rIns="0" bIns="0" rtlCol="0" anchor="t">
            <a:spAutoFit/>
          </a:bodyPr>
          <a:lstStyle/>
          <a:p>
            <a:pPr algn="l">
              <a:lnSpc>
                <a:spcPts val="8284"/>
              </a:lnSpc>
            </a:pPr>
            <a:r>
              <a:rPr lang="en-US" sz="6000" spc="-331" dirty="0">
                <a:solidFill>
                  <a:srgbClr val="F6F6F6"/>
                </a:solidFill>
                <a:latin typeface="Agrandir Bold" panose="020B0604020202020204" charset="0"/>
                <a:ea typeface="Agrandir"/>
                <a:cs typeface="Agrandir"/>
                <a:sym typeface="Agrandir"/>
              </a:rPr>
              <a:t>Features Contribution</a:t>
            </a:r>
          </a:p>
        </p:txBody>
      </p:sp>
      <p:pic>
        <p:nvPicPr>
          <p:cNvPr id="17" name="Picture 16">
            <a:extLst>
              <a:ext uri="{FF2B5EF4-FFF2-40B4-BE49-F238E27FC236}">
                <a16:creationId xmlns:a16="http://schemas.microsoft.com/office/drawing/2014/main" id="{482B929A-2DD2-F64A-48EF-6C31A958E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988911"/>
            <a:ext cx="16344900" cy="7497989"/>
          </a:xfrm>
          <a:prstGeom prst="rect">
            <a:avLst/>
          </a:prstGeom>
        </p:spPr>
      </p:pic>
      <p:sp>
        <p:nvSpPr>
          <p:cNvPr id="18" name="Freeform 4">
            <a:extLst>
              <a:ext uri="{FF2B5EF4-FFF2-40B4-BE49-F238E27FC236}">
                <a16:creationId xmlns:a16="http://schemas.microsoft.com/office/drawing/2014/main" id="{B34A0F79-B842-9C8C-97A4-5A70D3E996D2}"/>
              </a:ext>
            </a:extLst>
          </p:cNvPr>
          <p:cNvSpPr/>
          <p:nvPr/>
        </p:nvSpPr>
        <p:spPr>
          <a:xfrm rot="4813647">
            <a:off x="3288903" y="-6610271"/>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sp>
        <p:nvSpPr>
          <p:cNvPr id="19" name="Freeform 4">
            <a:extLst>
              <a:ext uri="{FF2B5EF4-FFF2-40B4-BE49-F238E27FC236}">
                <a16:creationId xmlns:a16="http://schemas.microsoft.com/office/drawing/2014/main" id="{40741D9F-523C-7EC6-0C65-F8404B7C784E}"/>
              </a:ext>
            </a:extLst>
          </p:cNvPr>
          <p:cNvSpPr/>
          <p:nvPr/>
        </p:nvSpPr>
        <p:spPr>
          <a:xfrm rot="3099099">
            <a:off x="6423568" y="-7541712"/>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sp>
        <p:nvSpPr>
          <p:cNvPr id="20" name="Freeform 4">
            <a:extLst>
              <a:ext uri="{FF2B5EF4-FFF2-40B4-BE49-F238E27FC236}">
                <a16:creationId xmlns:a16="http://schemas.microsoft.com/office/drawing/2014/main" id="{8C53B593-FE34-555B-0002-5C14217B77AA}"/>
              </a:ext>
            </a:extLst>
          </p:cNvPr>
          <p:cNvSpPr/>
          <p:nvPr/>
        </p:nvSpPr>
        <p:spPr>
          <a:xfrm rot="4813647">
            <a:off x="10777817" y="-5797698"/>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txBody>
          <a:bodyPr/>
          <a:lstStyle/>
          <a:p>
            <a:endParaRPr lang="en-ID" dirty="0"/>
          </a:p>
        </p:txBody>
      </p:sp>
    </p:spTree>
    <p:extLst>
      <p:ext uri="{BB962C8B-B14F-4D97-AF65-F5344CB8AC3E}">
        <p14:creationId xmlns:p14="http://schemas.microsoft.com/office/powerpoint/2010/main" val="868252906"/>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CCFF0D4-A7A5-F3DF-A1FF-0ECA93548A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DB72F1-525F-D960-9472-8E26562894B0}"/>
              </a:ext>
            </a:extLst>
          </p:cNvPr>
          <p:cNvSpPr/>
          <p:nvPr/>
        </p:nvSpPr>
        <p:spPr>
          <a:xfrm rot="-7705605">
            <a:off x="-1852234" y="-1135565"/>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580DB14E-2E72-E436-5F07-FEF8B0527611}"/>
              </a:ext>
            </a:extLst>
          </p:cNvPr>
          <p:cNvSpPr/>
          <p:nvPr/>
        </p:nvSpPr>
        <p:spPr>
          <a:xfrm rot="14956838">
            <a:off x="9936684" y="4499030"/>
            <a:ext cx="9135115" cy="9100010"/>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
        <p:nvSpPr>
          <p:cNvPr id="4" name="Freeform 4">
            <a:extLst>
              <a:ext uri="{FF2B5EF4-FFF2-40B4-BE49-F238E27FC236}">
                <a16:creationId xmlns:a16="http://schemas.microsoft.com/office/drawing/2014/main" id="{741F55FC-A345-0CFC-51FE-7B08D1D97BC1}"/>
              </a:ext>
            </a:extLst>
          </p:cNvPr>
          <p:cNvSpPr/>
          <p:nvPr/>
        </p:nvSpPr>
        <p:spPr>
          <a:xfrm rot="1794495">
            <a:off x="-1554233" y="-4105998"/>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sp>
      <p:pic>
        <p:nvPicPr>
          <p:cNvPr id="7" name="Picture 7">
            <a:extLst>
              <a:ext uri="{FF2B5EF4-FFF2-40B4-BE49-F238E27FC236}">
                <a16:creationId xmlns:a16="http://schemas.microsoft.com/office/drawing/2014/main" id="{B5B53741-94B7-FDD1-9C28-8642126E1E73}"/>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BB3C5C6B-BD3D-DAF4-620C-5B69FA46A3DE}"/>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9" name="TextBox 9">
            <a:extLst>
              <a:ext uri="{FF2B5EF4-FFF2-40B4-BE49-F238E27FC236}">
                <a16:creationId xmlns:a16="http://schemas.microsoft.com/office/drawing/2014/main" id="{0D573028-43AF-6668-4101-8F5A04BA0CDA}"/>
              </a:ext>
            </a:extLst>
          </p:cNvPr>
          <p:cNvSpPr txBox="1"/>
          <p:nvPr/>
        </p:nvSpPr>
        <p:spPr>
          <a:xfrm>
            <a:off x="766239" y="388452"/>
            <a:ext cx="11743385" cy="1005019"/>
          </a:xfrm>
          <a:prstGeom prst="rect">
            <a:avLst/>
          </a:prstGeom>
        </p:spPr>
        <p:txBody>
          <a:bodyPr wrap="square" lIns="0" tIns="0" rIns="0" bIns="0" rtlCol="0" anchor="t">
            <a:spAutoFit/>
          </a:bodyPr>
          <a:lstStyle/>
          <a:p>
            <a:pPr algn="l">
              <a:lnSpc>
                <a:spcPts val="8284"/>
              </a:lnSpc>
            </a:pPr>
            <a:r>
              <a:rPr lang="en-US" sz="6000" spc="-331" dirty="0">
                <a:solidFill>
                  <a:srgbClr val="F6F6F6"/>
                </a:solidFill>
                <a:latin typeface="Agrandir Bold" panose="020B0604020202020204" charset="0"/>
                <a:ea typeface="Agrandir"/>
                <a:cs typeface="Agrandir"/>
                <a:sym typeface="Agrandir"/>
              </a:rPr>
              <a:t>Features Contribution</a:t>
            </a:r>
          </a:p>
        </p:txBody>
      </p:sp>
      <p:sp>
        <p:nvSpPr>
          <p:cNvPr id="10" name="TextBox 10">
            <a:extLst>
              <a:ext uri="{FF2B5EF4-FFF2-40B4-BE49-F238E27FC236}">
                <a16:creationId xmlns:a16="http://schemas.microsoft.com/office/drawing/2014/main" id="{3FB31F63-AC2E-2EAB-314E-6FE26AEF5DA8}"/>
              </a:ext>
            </a:extLst>
          </p:cNvPr>
          <p:cNvSpPr txBox="1"/>
          <p:nvPr/>
        </p:nvSpPr>
        <p:spPr>
          <a:xfrm>
            <a:off x="10898983" y="2705100"/>
            <a:ext cx="7084218" cy="3244734"/>
          </a:xfrm>
          <a:prstGeom prst="rect">
            <a:avLst/>
          </a:prstGeom>
        </p:spPr>
        <p:txBody>
          <a:bodyPr wrap="square" lIns="0" tIns="0" rIns="0" bIns="0" rtlCol="0" anchor="t">
            <a:spAutoFit/>
          </a:bodyPr>
          <a:lstStyle/>
          <a:p>
            <a:pPr marL="26500" lvl="0">
              <a:buClr>
                <a:schemeClr val="lt1"/>
              </a:buClr>
              <a:buSzPts val="1000"/>
            </a:pPr>
            <a:r>
              <a:rPr lang="en-US" sz="2400" b="1" spc="-96" dirty="0">
                <a:solidFill>
                  <a:srgbClr val="D8D8D8"/>
                </a:solidFill>
                <a:latin typeface="Times New Roman" panose="02020603050405020304" pitchFamily="18" charset="0"/>
                <a:cs typeface="Times New Roman" panose="02020603050405020304" pitchFamily="18" charset="0"/>
                <a:sym typeface="Poppins"/>
              </a:rPr>
              <a:t>Customer behavior:</a:t>
            </a:r>
          </a:p>
          <a:p>
            <a:pPr marL="369400" lvl="0" indent="-342900" algn="just">
              <a:buClr>
                <a:schemeClr val="lt1"/>
              </a:buClr>
              <a:buSzPts val="1000"/>
              <a:buFont typeface="Wingdings" panose="05000000000000000000" pitchFamily="2" charset="2"/>
              <a:buChar char="v"/>
            </a:pPr>
            <a:r>
              <a:rPr lang="en-US" sz="2000" dirty="0">
                <a:solidFill>
                  <a:schemeClr val="lt1"/>
                </a:solidFill>
                <a:latin typeface="Times New Roman" panose="02020603050405020304" pitchFamily="18" charset="0"/>
                <a:cs typeface="Times New Roman" panose="02020603050405020304" pitchFamily="18" charset="0"/>
              </a:rPr>
              <a:t>The table shows that middle customers—those who have made 4 to 6 shipments—tend to ship higher-cost goods. This may indicate that they trust the company with their expensive items, which could make their shipments a priority.</a:t>
            </a:r>
          </a:p>
          <a:p>
            <a:pPr marL="369400" lvl="0" indent="-342900" algn="just">
              <a:buClr>
                <a:schemeClr val="lt1"/>
              </a:buClr>
              <a:buSzPts val="1000"/>
              <a:buFont typeface="Wingdings" panose="05000000000000000000" pitchFamily="2" charset="2"/>
              <a:buChar char="v"/>
            </a:pPr>
            <a:r>
              <a:rPr lang="en-US" sz="2000" dirty="0">
                <a:solidFill>
                  <a:schemeClr val="lt1"/>
                </a:solidFill>
                <a:latin typeface="Times New Roman" panose="02020603050405020304" pitchFamily="18" charset="0"/>
                <a:cs typeface="Times New Roman" panose="02020603050405020304" pitchFamily="18" charset="0"/>
              </a:rPr>
              <a:t>Meanwhile, customers with 7 prior purchases—who are more loyal—typically receive the highest discount percentage. This suggests that they frequently get special discounts as part of the company’s loyalty program.</a:t>
            </a:r>
          </a:p>
          <a:p>
            <a:pPr algn="l">
              <a:lnSpc>
                <a:spcPts val="3359"/>
              </a:lnSpc>
            </a:pPr>
            <a:endParaRPr lang="en-US" sz="24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160749DB-BC00-E3F2-EC67-484B5CCE4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78" y="1857068"/>
            <a:ext cx="10147626" cy="8041480"/>
          </a:xfrm>
          <a:prstGeom prst="rect">
            <a:avLst/>
          </a:prstGeom>
        </p:spPr>
      </p:pic>
      <p:sp>
        <p:nvSpPr>
          <p:cNvPr id="18" name="Google Shape;383;p34">
            <a:extLst>
              <a:ext uri="{FF2B5EF4-FFF2-40B4-BE49-F238E27FC236}">
                <a16:creationId xmlns:a16="http://schemas.microsoft.com/office/drawing/2014/main" id="{51C33219-71F9-D110-6DE6-8C694C51F923}"/>
              </a:ext>
            </a:extLst>
          </p:cNvPr>
          <p:cNvSpPr/>
          <p:nvPr/>
        </p:nvSpPr>
        <p:spPr>
          <a:xfrm>
            <a:off x="6553200" y="4980343"/>
            <a:ext cx="758222" cy="4068692"/>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384;p34">
            <a:extLst>
              <a:ext uri="{FF2B5EF4-FFF2-40B4-BE49-F238E27FC236}">
                <a16:creationId xmlns:a16="http://schemas.microsoft.com/office/drawing/2014/main" id="{1601F2CB-B30F-A917-99F8-E83E1EAF0878}"/>
              </a:ext>
            </a:extLst>
          </p:cNvPr>
          <p:cNvSpPr/>
          <p:nvPr/>
        </p:nvSpPr>
        <p:spPr>
          <a:xfrm rot="1525942">
            <a:off x="3498579" y="2762972"/>
            <a:ext cx="2959526" cy="90598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Freeform 3">
            <a:extLst>
              <a:ext uri="{FF2B5EF4-FFF2-40B4-BE49-F238E27FC236}">
                <a16:creationId xmlns:a16="http://schemas.microsoft.com/office/drawing/2014/main" id="{916D1CDD-8C73-90CB-262A-EFF6A4016895}"/>
              </a:ext>
            </a:extLst>
          </p:cNvPr>
          <p:cNvSpPr/>
          <p:nvPr/>
        </p:nvSpPr>
        <p:spPr>
          <a:xfrm rot="14956838">
            <a:off x="12802189" y="-1575498"/>
            <a:ext cx="6588591" cy="556857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
        <p:nvSpPr>
          <p:cNvPr id="5" name="Freeform 3">
            <a:extLst>
              <a:ext uri="{FF2B5EF4-FFF2-40B4-BE49-F238E27FC236}">
                <a16:creationId xmlns:a16="http://schemas.microsoft.com/office/drawing/2014/main" id="{CBBC159B-BACF-7ED3-1B7B-5A62D408E0F0}"/>
              </a:ext>
            </a:extLst>
          </p:cNvPr>
          <p:cNvSpPr/>
          <p:nvPr/>
        </p:nvSpPr>
        <p:spPr>
          <a:xfrm rot="14956838">
            <a:off x="5893283" y="-5320573"/>
            <a:ext cx="9874376" cy="9623553"/>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Tree>
    <p:extLst>
      <p:ext uri="{BB962C8B-B14F-4D97-AF65-F5344CB8AC3E}">
        <p14:creationId xmlns:p14="http://schemas.microsoft.com/office/powerpoint/2010/main" val="2592780300"/>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AA21906-CD4A-E901-91FA-4ADDA50C2053}"/>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C5AA9784-B1A5-0367-69E7-2DE6FFEABBB5}"/>
              </a:ext>
            </a:extLst>
          </p:cNvPr>
          <p:cNvSpPr/>
          <p:nvPr/>
        </p:nvSpPr>
        <p:spPr>
          <a:xfrm rot="9401526">
            <a:off x="8554209" y="-2993005"/>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txBody>
          <a:bodyPr/>
          <a:lstStyle/>
          <a:p>
            <a:endParaRPr lang="en-ID" dirty="0"/>
          </a:p>
        </p:txBody>
      </p:sp>
      <p:pic>
        <p:nvPicPr>
          <p:cNvPr id="7" name="Picture 7">
            <a:extLst>
              <a:ext uri="{FF2B5EF4-FFF2-40B4-BE49-F238E27FC236}">
                <a16:creationId xmlns:a16="http://schemas.microsoft.com/office/drawing/2014/main" id="{B7408B7F-E970-C74F-4484-F3F9859CBDC7}"/>
              </a:ext>
            </a:extLst>
          </p:cNvPr>
          <p:cNvPicPr>
            <a:picLocks noChangeAspect="1"/>
          </p:cNvPicPr>
          <p:nvPr/>
        </p:nvPicPr>
        <p:blipFill>
          <a:blip r:embed="rId3"/>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360A0D46-54B1-32B1-BCA8-6A96720E332E}"/>
              </a:ext>
            </a:extLst>
          </p:cNvPr>
          <p:cNvPicPr>
            <a:picLocks noChangeAspect="1"/>
          </p:cNvPicPr>
          <p:nvPr/>
        </p:nvPicPr>
        <p:blipFill>
          <a:blip r:embed="rId3"/>
          <a:srcRect/>
          <a:stretch>
            <a:fillRect/>
          </a:stretch>
        </p:blipFill>
        <p:spPr>
          <a:xfrm>
            <a:off x="1028700" y="5965965"/>
            <a:ext cx="278501" cy="278501"/>
          </a:xfrm>
          <a:prstGeom prst="rect">
            <a:avLst/>
          </a:prstGeom>
        </p:spPr>
      </p:pic>
      <p:sp>
        <p:nvSpPr>
          <p:cNvPr id="11" name="TextBox 11">
            <a:extLst>
              <a:ext uri="{FF2B5EF4-FFF2-40B4-BE49-F238E27FC236}">
                <a16:creationId xmlns:a16="http://schemas.microsoft.com/office/drawing/2014/main" id="{6C142D22-A549-E7CD-2B00-57509E012316}"/>
              </a:ext>
            </a:extLst>
          </p:cNvPr>
          <p:cNvSpPr txBox="1"/>
          <p:nvPr/>
        </p:nvSpPr>
        <p:spPr>
          <a:xfrm>
            <a:off x="317707" y="436202"/>
            <a:ext cx="17652585" cy="3029291"/>
          </a:xfrm>
          <a:prstGeom prst="rect">
            <a:avLst/>
          </a:prstGeom>
        </p:spPr>
        <p:txBody>
          <a:bodyPr wrap="square" lIns="0" tIns="0" rIns="0" bIns="0" rtlCol="0" anchor="t">
            <a:spAutoFit/>
          </a:bodyPr>
          <a:lstStyle/>
          <a:p>
            <a:pPr marL="259080" lvl="1">
              <a:lnSpc>
                <a:spcPts val="3359"/>
              </a:lnSpc>
            </a:pPr>
            <a:r>
              <a:rPr lang="en-US" sz="2400" b="1" u="sng" spc="-96" dirty="0">
                <a:solidFill>
                  <a:srgbClr val="D8D8D8"/>
                </a:solidFill>
                <a:latin typeface="Times New Roman" panose="02020603050405020304" pitchFamily="18" charset="0"/>
                <a:ea typeface="Poppins"/>
                <a:cs typeface="Times New Roman" panose="02020603050405020304" pitchFamily="18" charset="0"/>
                <a:sym typeface="Poppins"/>
              </a:rPr>
              <a:t>Conclusion:</a:t>
            </a:r>
          </a:p>
          <a:p>
            <a:pPr marL="1173480" lvl="2" indent="-457200" algn="just">
              <a:lnSpc>
                <a:spcPts val="3359"/>
              </a:lnSpc>
              <a:buFont typeface="+mj-lt"/>
              <a:buAutoNum type="arabicPeriod"/>
            </a:pP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Based on the charts showing an overview of the data, several key points can be highlighted:</a:t>
            </a:r>
          </a:p>
          <a:p>
            <a:pPr marL="1516380" lvl="3" indent="-342900" algn="just">
              <a:lnSpc>
                <a:spcPts val="3359"/>
              </a:lnSpc>
              <a:buFont typeface="Arial" panose="020B0604020202020204" pitchFamily="34" charset="0"/>
              <a:buChar char="•"/>
            </a:pP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The data shows a </a:t>
            </a: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fairly even distribution across different modes of shipment</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 This indicates that regardless of the shipment mode, the distribution of on-time and late deliveries is relatively similar.</a:t>
            </a:r>
          </a:p>
          <a:p>
            <a:pPr marL="1516380" lvl="3" indent="-342900" algn="just">
              <a:lnSpc>
                <a:spcPts val="3359"/>
              </a:lnSpc>
              <a:buFont typeface="Arial" panose="020B0604020202020204" pitchFamily="34" charset="0"/>
              <a:buChar char="•"/>
            </a:pP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Products with higher weight or cost are actually more likely to arrive on time</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 and the graph indicates that the heavier and more expensive the item, the higher the likelihood it will be delivered on time.</a:t>
            </a:r>
          </a:p>
          <a:p>
            <a:pPr marL="1173480" lvl="2" indent="-457200" algn="just">
              <a:lnSpc>
                <a:spcPts val="3359"/>
              </a:lnSpc>
              <a:buFont typeface="+mj-lt"/>
              <a:buAutoNum type="arabicPeriod"/>
            </a:pP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The </a:t>
            </a: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Decision Tree model was selected </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as the best-performing model based on model stability and the F1 score metric.</a:t>
            </a:r>
          </a:p>
          <a:p>
            <a:pPr marL="1173480" lvl="2" indent="-457200" algn="just">
              <a:lnSpc>
                <a:spcPts val="3359"/>
              </a:lnSpc>
              <a:buFont typeface="+mj-lt"/>
              <a:buAutoNum type="arabicPeriod"/>
            </a:pP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There are </a:t>
            </a: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three features with the highest contribution </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in predicting whether a delivery will be late or on time, namely: weight of product, cost of product (after discount), and prior purchase.</a:t>
            </a:r>
          </a:p>
          <a:p>
            <a:pPr marL="259080" lvl="1" algn="l">
              <a:lnSpc>
                <a:spcPts val="3359"/>
              </a:lnSpc>
            </a:pPr>
            <a:endParaRPr lang="en-US" sz="2400" spc="-96" dirty="0">
              <a:solidFill>
                <a:srgbClr val="D8D8D8"/>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E3234CE2-6CE8-58C1-104B-21EFBD5F95A3}"/>
              </a:ext>
            </a:extLst>
          </p:cNvPr>
          <p:cNvSpPr txBox="1"/>
          <p:nvPr/>
        </p:nvSpPr>
        <p:spPr>
          <a:xfrm>
            <a:off x="317707" y="5113867"/>
            <a:ext cx="11109839" cy="3901324"/>
          </a:xfrm>
          <a:prstGeom prst="rect">
            <a:avLst/>
          </a:prstGeom>
        </p:spPr>
        <p:txBody>
          <a:bodyPr wrap="square" lIns="0" tIns="0" rIns="0" bIns="0" rtlCol="0" anchor="t">
            <a:spAutoFit/>
          </a:bodyPr>
          <a:lstStyle/>
          <a:p>
            <a:pPr marL="259080" lvl="1" algn="just">
              <a:lnSpc>
                <a:spcPts val="3359"/>
              </a:lnSpc>
            </a:pPr>
            <a:r>
              <a:rPr lang="en-US" sz="2400" b="1" spc="-96" dirty="0">
                <a:solidFill>
                  <a:srgbClr val="D8D8D8"/>
                </a:solidFill>
                <a:latin typeface="Times New Roman" panose="02020603050405020304" pitchFamily="18" charset="0"/>
                <a:ea typeface="Poppins"/>
                <a:cs typeface="Times New Roman" panose="02020603050405020304" pitchFamily="18" charset="0"/>
                <a:sym typeface="Poppins"/>
              </a:rPr>
              <a:t>  </a:t>
            </a:r>
            <a:r>
              <a:rPr lang="en-US" sz="2400" b="1" u="sng" spc="-96" dirty="0">
                <a:solidFill>
                  <a:srgbClr val="D8D8D8"/>
                </a:solidFill>
                <a:latin typeface="Times New Roman" panose="02020603050405020304" pitchFamily="18" charset="0"/>
                <a:ea typeface="Poppins"/>
                <a:cs typeface="Times New Roman" panose="02020603050405020304" pitchFamily="18" charset="0"/>
                <a:sym typeface="Poppins"/>
              </a:rPr>
              <a:t>Recommendations:</a:t>
            </a:r>
          </a:p>
          <a:p>
            <a:pPr marL="1173480" lvl="2" indent="-457200" algn="just">
              <a:lnSpc>
                <a:spcPts val="3359"/>
              </a:lnSpc>
              <a:buFont typeface="+mj-lt"/>
              <a:buAutoNum type="arabicPeriod"/>
            </a:pP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Add other relevant features </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such as distance/travel time, destination location or store location, order time (hour/day/date/month), number of products, product category (electronics, clothing, food, etc.).</a:t>
            </a:r>
          </a:p>
          <a:p>
            <a:pPr marL="1173480" lvl="2" indent="-457200" algn="just">
              <a:lnSpc>
                <a:spcPts val="3359"/>
              </a:lnSpc>
              <a:buFont typeface="+mj-lt"/>
              <a:buAutoNum type="arabicPeriod"/>
            </a:pP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Pay attention to smaller-sized and/or lower-priced products </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to reduce delivery delays.</a:t>
            </a:r>
          </a:p>
          <a:p>
            <a:pPr marL="1173480" lvl="2" indent="-457200" algn="just">
              <a:lnSpc>
                <a:spcPts val="3359"/>
              </a:lnSpc>
              <a:buFont typeface="+mj-lt"/>
              <a:buAutoNum type="arabicPeriod"/>
            </a:pP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Offer discounts only during specific events or occasions</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 ensuring they do not coincide with periods of high shipping demand (such as weekends, holidays, etc.).  We need order time data for further analysis. </a:t>
            </a:r>
          </a:p>
          <a:p>
            <a:pPr marL="1173480" lvl="2" indent="-457200" algn="just">
              <a:lnSpc>
                <a:spcPts val="3359"/>
              </a:lnSpc>
              <a:buFont typeface="+mj-lt"/>
              <a:buAutoNum type="arabicPeriod"/>
            </a:pP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Based on the graph</a:t>
            </a: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 most of the discounts are given to new customers</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 This is a great strategy to attract them, but it </a:t>
            </a:r>
            <a:r>
              <a:rPr lang="en-US" u="sng" spc="-96" dirty="0">
                <a:solidFill>
                  <a:srgbClr val="FFC000"/>
                </a:solidFill>
                <a:latin typeface="Times New Roman" panose="02020603050405020304" pitchFamily="18" charset="0"/>
                <a:ea typeface="Poppins"/>
                <a:cs typeface="Times New Roman" panose="02020603050405020304" pitchFamily="18" charset="0"/>
                <a:sym typeface="Poppins"/>
              </a:rPr>
              <a:t>needs to be supported by a sufficient delivery fleet </a:t>
            </a:r>
            <a:r>
              <a:rPr lang="en-US" spc="-96" dirty="0">
                <a:solidFill>
                  <a:srgbClr val="D8D8D8"/>
                </a:solidFill>
                <a:latin typeface="Times New Roman" panose="02020603050405020304" pitchFamily="18" charset="0"/>
                <a:ea typeface="Poppins"/>
                <a:cs typeface="Times New Roman" panose="02020603050405020304" pitchFamily="18" charset="0"/>
                <a:sym typeface="Poppins"/>
              </a:rPr>
              <a:t>to avoid delays, especially for new customers. </a:t>
            </a:r>
          </a:p>
          <a:p>
            <a:pPr marL="259080" lvl="1" algn="l">
              <a:lnSpc>
                <a:spcPts val="3359"/>
              </a:lnSpc>
            </a:pPr>
            <a:endParaRPr lang="en-US" sz="2400" spc="-96" dirty="0">
              <a:solidFill>
                <a:srgbClr val="D8D8D8"/>
              </a:solidFill>
              <a:latin typeface="Poppins"/>
              <a:ea typeface="Poppins"/>
              <a:cs typeface="Poppins"/>
              <a:sym typeface="Poppins"/>
            </a:endParaRPr>
          </a:p>
        </p:txBody>
      </p:sp>
      <p:pic>
        <p:nvPicPr>
          <p:cNvPr id="16" name="Picture 15">
            <a:extLst>
              <a:ext uri="{FF2B5EF4-FFF2-40B4-BE49-F238E27FC236}">
                <a16:creationId xmlns:a16="http://schemas.microsoft.com/office/drawing/2014/main" id="{F4351BE2-BEA0-8792-9310-FC3B02A74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3318" y="5681089"/>
            <a:ext cx="6156974" cy="4169709"/>
          </a:xfrm>
          <a:prstGeom prst="rect">
            <a:avLst/>
          </a:prstGeom>
        </p:spPr>
      </p:pic>
      <p:sp>
        <p:nvSpPr>
          <p:cNvPr id="2" name="Freeform 3">
            <a:extLst>
              <a:ext uri="{FF2B5EF4-FFF2-40B4-BE49-F238E27FC236}">
                <a16:creationId xmlns:a16="http://schemas.microsoft.com/office/drawing/2014/main" id="{EEAECFDA-1B6D-53B6-1BC9-C72DEBEDCD77}"/>
              </a:ext>
            </a:extLst>
          </p:cNvPr>
          <p:cNvSpPr/>
          <p:nvPr/>
        </p:nvSpPr>
        <p:spPr>
          <a:xfrm rot="16200000">
            <a:off x="-2047136" y="6678648"/>
            <a:ext cx="9135115" cy="9100010"/>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5">
              <a:alphaModFix amt="65999"/>
            </a:blip>
            <a:stretch>
              <a:fillRect/>
            </a:stretch>
          </a:blipFill>
        </p:spPr>
        <p:txBody>
          <a:bodyPr/>
          <a:lstStyle/>
          <a:p>
            <a:endParaRPr lang="en-ID" dirty="0"/>
          </a:p>
        </p:txBody>
      </p:sp>
      <p:sp>
        <p:nvSpPr>
          <p:cNvPr id="3" name="Freeform 3">
            <a:extLst>
              <a:ext uri="{FF2B5EF4-FFF2-40B4-BE49-F238E27FC236}">
                <a16:creationId xmlns:a16="http://schemas.microsoft.com/office/drawing/2014/main" id="{1FBCE7D6-918D-6266-C8B2-9041ADDA2844}"/>
              </a:ext>
            </a:extLst>
          </p:cNvPr>
          <p:cNvSpPr/>
          <p:nvPr/>
        </p:nvSpPr>
        <p:spPr>
          <a:xfrm rot="14647340">
            <a:off x="4392361" y="6980479"/>
            <a:ext cx="9730185" cy="8910134"/>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5">
              <a:alphaModFix amt="65999"/>
            </a:blip>
            <a:stretch>
              <a:fillRect/>
            </a:stretch>
          </a:blipFill>
        </p:spPr>
        <p:txBody>
          <a:bodyPr/>
          <a:lstStyle/>
          <a:p>
            <a:endParaRPr lang="en-ID" dirty="0"/>
          </a:p>
        </p:txBody>
      </p:sp>
    </p:spTree>
    <p:extLst>
      <p:ext uri="{BB962C8B-B14F-4D97-AF65-F5344CB8AC3E}">
        <p14:creationId xmlns:p14="http://schemas.microsoft.com/office/powerpoint/2010/main" val="732344597"/>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7000"/>
          </a:schemeClr>
        </a:solidFill>
        <a:effectLst/>
      </p:bgPr>
    </p:bg>
    <p:spTree>
      <p:nvGrpSpPr>
        <p:cNvPr id="1" name="">
          <a:extLst>
            <a:ext uri="{FF2B5EF4-FFF2-40B4-BE49-F238E27FC236}">
              <a16:creationId xmlns:a16="http://schemas.microsoft.com/office/drawing/2014/main" id="{BE30795F-DAB4-62EF-4155-7F979A8A81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5B189B-9371-D09C-5ECE-996325E88D7E}"/>
              </a:ext>
            </a:extLst>
          </p:cNvPr>
          <p:cNvSpPr/>
          <p:nvPr/>
        </p:nvSpPr>
        <p:spPr>
          <a:xfrm rot="17817227">
            <a:off x="-1607951" y="-3526277"/>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grpSp>
        <p:nvGrpSpPr>
          <p:cNvPr id="5" name="Group 5">
            <a:extLst>
              <a:ext uri="{FF2B5EF4-FFF2-40B4-BE49-F238E27FC236}">
                <a16:creationId xmlns:a16="http://schemas.microsoft.com/office/drawing/2014/main" id="{62695362-DEEF-8DB6-AC9F-7BD8FB34A80C}"/>
              </a:ext>
            </a:extLst>
          </p:cNvPr>
          <p:cNvGrpSpPr/>
          <p:nvPr/>
        </p:nvGrpSpPr>
        <p:grpSpPr>
          <a:xfrm>
            <a:off x="10116119" y="-1079353"/>
            <a:ext cx="8286064" cy="11972436"/>
            <a:chOff x="0" y="0"/>
            <a:chExt cx="4356481" cy="6294628"/>
          </a:xfrm>
        </p:grpSpPr>
        <p:sp>
          <p:nvSpPr>
            <p:cNvPr id="6" name="Freeform 6">
              <a:extLst>
                <a:ext uri="{FF2B5EF4-FFF2-40B4-BE49-F238E27FC236}">
                  <a16:creationId xmlns:a16="http://schemas.microsoft.com/office/drawing/2014/main" id="{BBB61049-878B-20D4-6E13-B8B0C1C80DF0}"/>
                </a:ext>
              </a:extLst>
            </p:cNvPr>
            <p:cNvSpPr/>
            <p:nvPr/>
          </p:nvSpPr>
          <p:spPr>
            <a:xfrm>
              <a:off x="-31496" y="-27432"/>
              <a:ext cx="4387850" cy="6322060"/>
            </a:xfrm>
            <a:custGeom>
              <a:avLst/>
              <a:gdLst/>
              <a:ahLst/>
              <a:cxnLst/>
              <a:rect l="l" t="t" r="r" b="b"/>
              <a:pathLst>
                <a:path w="4387850" h="6322060">
                  <a:moveTo>
                    <a:pt x="4102481" y="509397"/>
                  </a:moveTo>
                  <a:cubicBezTo>
                    <a:pt x="4259453" y="543560"/>
                    <a:pt x="4387850" y="702945"/>
                    <a:pt x="4387850" y="863600"/>
                  </a:cubicBezTo>
                  <a:lnTo>
                    <a:pt x="4387850" y="6029960"/>
                  </a:lnTo>
                  <a:cubicBezTo>
                    <a:pt x="4387850" y="6190615"/>
                    <a:pt x="4256405" y="6322060"/>
                    <a:pt x="4095750" y="6322060"/>
                  </a:cubicBezTo>
                  <a:lnTo>
                    <a:pt x="258699" y="6322060"/>
                  </a:lnTo>
                  <a:cubicBezTo>
                    <a:pt x="98044" y="6322060"/>
                    <a:pt x="0" y="6194933"/>
                    <a:pt x="40767" y="6039485"/>
                  </a:cubicBezTo>
                  <a:lnTo>
                    <a:pt x="1560449" y="254508"/>
                  </a:lnTo>
                  <a:cubicBezTo>
                    <a:pt x="1601216" y="99187"/>
                    <a:pt x="1763141" y="0"/>
                    <a:pt x="1920113" y="34163"/>
                  </a:cubicBezTo>
                  <a:lnTo>
                    <a:pt x="4102481" y="509397"/>
                  </a:lnTo>
                  <a:close/>
                </a:path>
              </a:pathLst>
            </a:custGeom>
            <a:blipFill>
              <a:blip r:embed="rId3"/>
              <a:stretch>
                <a:fillRect l="-48129" r="-108749"/>
              </a:stretch>
            </a:blipFill>
          </p:spPr>
        </p:sp>
      </p:grpSp>
      <p:pic>
        <p:nvPicPr>
          <p:cNvPr id="7" name="Picture 7">
            <a:extLst>
              <a:ext uri="{FF2B5EF4-FFF2-40B4-BE49-F238E27FC236}">
                <a16:creationId xmlns:a16="http://schemas.microsoft.com/office/drawing/2014/main" id="{A5F4DA90-6B5B-4E05-0559-20C04BBEE493}"/>
              </a:ext>
            </a:extLst>
          </p:cNvPr>
          <p:cNvPicPr>
            <a:picLocks noChangeAspect="1"/>
          </p:cNvPicPr>
          <p:nvPr/>
        </p:nvPicPr>
        <p:blipFill>
          <a:blip r:embed="rId4"/>
          <a:srcRect/>
          <a:stretch>
            <a:fillRect/>
          </a:stretch>
        </p:blipFill>
        <p:spPr>
          <a:xfrm>
            <a:off x="1028700" y="3830023"/>
            <a:ext cx="278501" cy="278501"/>
          </a:xfrm>
          <a:prstGeom prst="rect">
            <a:avLst/>
          </a:prstGeom>
        </p:spPr>
      </p:pic>
      <p:pic>
        <p:nvPicPr>
          <p:cNvPr id="8" name="Picture 8">
            <a:extLst>
              <a:ext uri="{FF2B5EF4-FFF2-40B4-BE49-F238E27FC236}">
                <a16:creationId xmlns:a16="http://schemas.microsoft.com/office/drawing/2014/main" id="{A7D984B2-D35D-9CC4-9FCB-13FBD96CF501}"/>
              </a:ext>
            </a:extLst>
          </p:cNvPr>
          <p:cNvPicPr>
            <a:picLocks noChangeAspect="1"/>
          </p:cNvPicPr>
          <p:nvPr/>
        </p:nvPicPr>
        <p:blipFill>
          <a:blip r:embed="rId4"/>
          <a:srcRect/>
          <a:stretch>
            <a:fillRect/>
          </a:stretch>
        </p:blipFill>
        <p:spPr>
          <a:xfrm>
            <a:off x="1028700" y="5965965"/>
            <a:ext cx="278501" cy="278501"/>
          </a:xfrm>
          <a:prstGeom prst="rect">
            <a:avLst/>
          </a:prstGeom>
        </p:spPr>
      </p:pic>
      <p:sp>
        <p:nvSpPr>
          <p:cNvPr id="10" name="TextBox 10">
            <a:extLst>
              <a:ext uri="{FF2B5EF4-FFF2-40B4-BE49-F238E27FC236}">
                <a16:creationId xmlns:a16="http://schemas.microsoft.com/office/drawing/2014/main" id="{61F4E1E6-469F-6C5F-85B3-A26E98D2FA1A}"/>
              </a:ext>
            </a:extLst>
          </p:cNvPr>
          <p:cNvSpPr txBox="1"/>
          <p:nvPr/>
        </p:nvSpPr>
        <p:spPr>
          <a:xfrm>
            <a:off x="1167950" y="8854102"/>
            <a:ext cx="9303384" cy="413190"/>
          </a:xfrm>
          <a:prstGeom prst="rect">
            <a:avLst/>
          </a:prstGeom>
        </p:spPr>
        <p:txBody>
          <a:bodyPr lIns="0" tIns="0" rIns="0" bIns="0" rtlCol="0" anchor="t">
            <a:spAutoFit/>
          </a:bodyPr>
          <a:lstStyle/>
          <a:p>
            <a:pPr algn="l">
              <a:lnSpc>
                <a:spcPts val="3359"/>
              </a:lnSpc>
            </a:pPr>
            <a:r>
              <a:rPr lang="en-US" sz="2400" spc="-96" dirty="0">
                <a:solidFill>
                  <a:srgbClr val="D8D8D8"/>
                </a:solidFill>
                <a:latin typeface="Poppins"/>
                <a:ea typeface="Poppins"/>
                <a:cs typeface="Poppins"/>
                <a:sym typeface="Poppins"/>
                <a:hlinkClick r:id="rId5"/>
              </a:rPr>
              <a:t>Google collab</a:t>
            </a:r>
            <a:endParaRPr lang="en-US" sz="2400" spc="-96" dirty="0">
              <a:solidFill>
                <a:srgbClr val="D8D8D8"/>
              </a:solidFill>
              <a:latin typeface="Poppins"/>
              <a:ea typeface="Poppins"/>
              <a:cs typeface="Poppins"/>
              <a:sym typeface="Poppins"/>
            </a:endParaRPr>
          </a:p>
        </p:txBody>
      </p:sp>
      <p:sp>
        <p:nvSpPr>
          <p:cNvPr id="11" name="TextBox 11">
            <a:extLst>
              <a:ext uri="{FF2B5EF4-FFF2-40B4-BE49-F238E27FC236}">
                <a16:creationId xmlns:a16="http://schemas.microsoft.com/office/drawing/2014/main" id="{3AF5412C-0C1A-FF35-7C41-1B335836219E}"/>
              </a:ext>
            </a:extLst>
          </p:cNvPr>
          <p:cNvSpPr txBox="1"/>
          <p:nvPr/>
        </p:nvSpPr>
        <p:spPr>
          <a:xfrm>
            <a:off x="948720" y="9465354"/>
            <a:ext cx="9303384" cy="413190"/>
          </a:xfrm>
          <a:prstGeom prst="rect">
            <a:avLst/>
          </a:prstGeom>
        </p:spPr>
        <p:txBody>
          <a:bodyPr lIns="0" tIns="0" rIns="0" bIns="0" rtlCol="0" anchor="t">
            <a:spAutoFit/>
          </a:bodyPr>
          <a:lstStyle/>
          <a:p>
            <a:pPr marL="259080" lvl="1" algn="l">
              <a:lnSpc>
                <a:spcPts val="3359"/>
              </a:lnSpc>
            </a:pPr>
            <a:r>
              <a:rPr lang="en-US" sz="2400" spc="-96" dirty="0">
                <a:solidFill>
                  <a:srgbClr val="D8D8D8"/>
                </a:solidFill>
                <a:latin typeface="Poppins"/>
                <a:ea typeface="Poppins"/>
                <a:cs typeface="Poppins"/>
                <a:sym typeface="Poppins"/>
                <a:hlinkClick r:id="rId6"/>
              </a:rPr>
              <a:t>Dataset</a:t>
            </a:r>
            <a:endParaRPr lang="en-US" sz="2400" spc="-96" dirty="0">
              <a:solidFill>
                <a:srgbClr val="D8D8D8"/>
              </a:solidFill>
              <a:latin typeface="Poppins"/>
              <a:ea typeface="Poppins"/>
              <a:cs typeface="Poppins"/>
              <a:sym typeface="Poppins"/>
            </a:endParaRPr>
          </a:p>
        </p:txBody>
      </p:sp>
      <p:sp>
        <p:nvSpPr>
          <p:cNvPr id="14" name="TextBox 14">
            <a:extLst>
              <a:ext uri="{FF2B5EF4-FFF2-40B4-BE49-F238E27FC236}">
                <a16:creationId xmlns:a16="http://schemas.microsoft.com/office/drawing/2014/main" id="{15E30D60-E72A-A187-62EE-2EA00E5FB016}"/>
              </a:ext>
            </a:extLst>
          </p:cNvPr>
          <p:cNvSpPr txBox="1"/>
          <p:nvPr/>
        </p:nvSpPr>
        <p:spPr>
          <a:xfrm>
            <a:off x="1167950" y="8116565"/>
            <a:ext cx="3999210" cy="560923"/>
          </a:xfrm>
          <a:prstGeom prst="rect">
            <a:avLst/>
          </a:prstGeom>
        </p:spPr>
        <p:txBody>
          <a:bodyPr lIns="0" tIns="0" rIns="0" bIns="0" rtlCol="0" anchor="t">
            <a:spAutoFit/>
          </a:bodyPr>
          <a:lstStyle/>
          <a:p>
            <a:pPr algn="l">
              <a:lnSpc>
                <a:spcPts val="4620"/>
              </a:lnSpc>
            </a:pPr>
            <a:r>
              <a:rPr lang="en-US" sz="3300" spc="-132" dirty="0">
                <a:solidFill>
                  <a:srgbClr val="F3DD52"/>
                </a:solidFill>
                <a:latin typeface="Poppins"/>
                <a:ea typeface="Poppins"/>
                <a:cs typeface="Poppins"/>
                <a:sym typeface="Poppins"/>
              </a:rPr>
              <a:t>Attachments</a:t>
            </a:r>
          </a:p>
        </p:txBody>
      </p:sp>
      <p:sp>
        <p:nvSpPr>
          <p:cNvPr id="4" name="TextBox 10">
            <a:extLst>
              <a:ext uri="{FF2B5EF4-FFF2-40B4-BE49-F238E27FC236}">
                <a16:creationId xmlns:a16="http://schemas.microsoft.com/office/drawing/2014/main" id="{364C33CF-73F1-251D-E5AA-6912ABAA7A43}"/>
              </a:ext>
            </a:extLst>
          </p:cNvPr>
          <p:cNvSpPr txBox="1"/>
          <p:nvPr/>
        </p:nvSpPr>
        <p:spPr>
          <a:xfrm>
            <a:off x="1430700" y="4587684"/>
            <a:ext cx="6050935" cy="413190"/>
          </a:xfrm>
          <a:prstGeom prst="rect">
            <a:avLst/>
          </a:prstGeom>
        </p:spPr>
        <p:txBody>
          <a:bodyPr wrap="square" lIns="0" tIns="0" rIns="0" bIns="0" rtlCol="0" anchor="t">
            <a:spAutoFit/>
          </a:bodyPr>
          <a:lstStyle/>
          <a:p>
            <a:pPr algn="l">
              <a:lnSpc>
                <a:spcPts val="3359"/>
              </a:lnSpc>
            </a:pPr>
            <a:r>
              <a:rPr lang="en-US" sz="2000" spc="-96" dirty="0">
                <a:solidFill>
                  <a:srgbClr val="D8D8D8"/>
                </a:solidFill>
                <a:latin typeface="Poppins"/>
                <a:ea typeface="Poppins"/>
                <a:cs typeface="Poppins"/>
                <a:sym typeface="Poppins"/>
              </a:rPr>
              <a:t>Deni Ansyah</a:t>
            </a:r>
          </a:p>
        </p:txBody>
      </p:sp>
      <p:sp>
        <p:nvSpPr>
          <p:cNvPr id="15" name="TextBox 6">
            <a:extLst>
              <a:ext uri="{FF2B5EF4-FFF2-40B4-BE49-F238E27FC236}">
                <a16:creationId xmlns:a16="http://schemas.microsoft.com/office/drawing/2014/main" id="{92B9DC50-851D-232E-7BFE-979F24C88F04}"/>
              </a:ext>
            </a:extLst>
          </p:cNvPr>
          <p:cNvSpPr txBox="1"/>
          <p:nvPr/>
        </p:nvSpPr>
        <p:spPr>
          <a:xfrm>
            <a:off x="1307201" y="3130088"/>
            <a:ext cx="6297934" cy="1361231"/>
          </a:xfrm>
          <a:prstGeom prst="rect">
            <a:avLst/>
          </a:prstGeom>
        </p:spPr>
        <p:txBody>
          <a:bodyPr lIns="0" tIns="0" rIns="0" bIns="0" rtlCol="0" anchor="t">
            <a:spAutoFit/>
          </a:bodyPr>
          <a:lstStyle/>
          <a:p>
            <a:pPr marL="0" lvl="0" indent="0" algn="l">
              <a:lnSpc>
                <a:spcPts val="8385"/>
              </a:lnSpc>
              <a:spcBef>
                <a:spcPct val="0"/>
              </a:spcBef>
            </a:pPr>
            <a:r>
              <a:rPr lang="en-US" sz="8385" u="none" strike="noStrike" spc="-335" dirty="0">
                <a:solidFill>
                  <a:srgbClr val="F6F6F6"/>
                </a:solidFill>
                <a:latin typeface="Agrandir"/>
                <a:ea typeface="Agrandir"/>
                <a:cs typeface="Agrandir"/>
                <a:sym typeface="Agrandir"/>
              </a:rPr>
              <a:t>Get in touch!</a:t>
            </a:r>
          </a:p>
        </p:txBody>
      </p:sp>
      <p:sp>
        <p:nvSpPr>
          <p:cNvPr id="16" name="TextBox 5">
            <a:extLst>
              <a:ext uri="{FF2B5EF4-FFF2-40B4-BE49-F238E27FC236}">
                <a16:creationId xmlns:a16="http://schemas.microsoft.com/office/drawing/2014/main" id="{E8A0D22E-9285-B21B-D786-2B4384EDFDEC}"/>
              </a:ext>
            </a:extLst>
          </p:cNvPr>
          <p:cNvSpPr txBox="1"/>
          <p:nvPr/>
        </p:nvSpPr>
        <p:spPr>
          <a:xfrm>
            <a:off x="1028700" y="908317"/>
            <a:ext cx="12066307" cy="2902387"/>
          </a:xfrm>
          <a:prstGeom prst="rect">
            <a:avLst/>
          </a:prstGeom>
        </p:spPr>
        <p:txBody>
          <a:bodyPr lIns="0" tIns="0" rIns="0" bIns="0" rtlCol="0" anchor="t">
            <a:spAutoFit/>
          </a:bodyPr>
          <a:lstStyle/>
          <a:p>
            <a:pPr algn="l">
              <a:lnSpc>
                <a:spcPts val="17962"/>
              </a:lnSpc>
            </a:pPr>
            <a:r>
              <a:rPr lang="en-US" sz="17962" spc="-718" dirty="0">
                <a:solidFill>
                  <a:srgbClr val="F6F6F6"/>
                </a:solidFill>
                <a:latin typeface="Agrandir"/>
                <a:ea typeface="Agrandir"/>
                <a:cs typeface="Agrandir"/>
                <a:sym typeface="Agrandir"/>
              </a:rPr>
              <a:t>Thank You</a:t>
            </a:r>
          </a:p>
        </p:txBody>
      </p:sp>
    </p:spTree>
    <p:extLst>
      <p:ext uri="{BB962C8B-B14F-4D97-AF65-F5344CB8AC3E}">
        <p14:creationId xmlns:p14="http://schemas.microsoft.com/office/powerpoint/2010/main" val="4202285088"/>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2411FB6E-4686-2171-7684-C7AD375A42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E1F872-13E5-556E-D0EB-6D2923AFDFF7}"/>
              </a:ext>
            </a:extLst>
          </p:cNvPr>
          <p:cNvSpPr/>
          <p:nvPr/>
        </p:nvSpPr>
        <p:spPr>
          <a:xfrm rot="-280827">
            <a:off x="-5195803" y="-2141897"/>
            <a:ext cx="14220834" cy="14203058"/>
          </a:xfrm>
          <a:custGeom>
            <a:avLst/>
            <a:gdLst/>
            <a:ahLst/>
            <a:cxnLst/>
            <a:rect l="l" t="t" r="r" b="b"/>
            <a:pathLst>
              <a:path w="14220834" h="14203058">
                <a:moveTo>
                  <a:pt x="0" y="0"/>
                </a:moveTo>
                <a:lnTo>
                  <a:pt x="14220834" y="0"/>
                </a:lnTo>
                <a:lnTo>
                  <a:pt x="14220834" y="14203057"/>
                </a:lnTo>
                <a:lnTo>
                  <a:pt x="0" y="14203057"/>
                </a:lnTo>
                <a:lnTo>
                  <a:pt x="0" y="0"/>
                </a:lnTo>
                <a:close/>
              </a:path>
            </a:pathLst>
          </a:custGeom>
          <a:blipFill>
            <a:blip r:embed="rId2"/>
            <a:stretch>
              <a:fillRect/>
            </a:stretch>
          </a:blipFill>
        </p:spPr>
      </p:sp>
      <p:sp>
        <p:nvSpPr>
          <p:cNvPr id="4" name="Freeform 4">
            <a:extLst>
              <a:ext uri="{FF2B5EF4-FFF2-40B4-BE49-F238E27FC236}">
                <a16:creationId xmlns:a16="http://schemas.microsoft.com/office/drawing/2014/main" id="{D2B2037E-7546-B5F1-6418-D3DCE380F7B1}"/>
              </a:ext>
            </a:extLst>
          </p:cNvPr>
          <p:cNvSpPr/>
          <p:nvPr/>
        </p:nvSpPr>
        <p:spPr>
          <a:xfrm rot="1794495">
            <a:off x="-4907193" y="5325068"/>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
        <p:nvSpPr>
          <p:cNvPr id="6" name="Freeform 6">
            <a:extLst>
              <a:ext uri="{FF2B5EF4-FFF2-40B4-BE49-F238E27FC236}">
                <a16:creationId xmlns:a16="http://schemas.microsoft.com/office/drawing/2014/main" id="{9BDF6442-508B-2113-692A-078082979AA6}"/>
              </a:ext>
            </a:extLst>
          </p:cNvPr>
          <p:cNvSpPr/>
          <p:nvPr/>
        </p:nvSpPr>
        <p:spPr>
          <a:xfrm rot="-9088373">
            <a:off x="4663202" y="-8199780"/>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sp>
      <p:sp>
        <p:nvSpPr>
          <p:cNvPr id="5" name="TextBox 6">
            <a:extLst>
              <a:ext uri="{FF2B5EF4-FFF2-40B4-BE49-F238E27FC236}">
                <a16:creationId xmlns:a16="http://schemas.microsoft.com/office/drawing/2014/main" id="{C3E20E85-8422-EF57-404E-C046B889813D}"/>
              </a:ext>
            </a:extLst>
          </p:cNvPr>
          <p:cNvSpPr txBox="1"/>
          <p:nvPr/>
        </p:nvSpPr>
        <p:spPr>
          <a:xfrm>
            <a:off x="1037845" y="792053"/>
            <a:ext cx="6297934" cy="1096775"/>
          </a:xfrm>
          <a:prstGeom prst="rect">
            <a:avLst/>
          </a:prstGeom>
        </p:spPr>
        <p:txBody>
          <a:bodyPr lIns="0" tIns="0" rIns="0" bIns="0" rtlCol="0" anchor="t">
            <a:spAutoFit/>
          </a:bodyPr>
          <a:lstStyle/>
          <a:p>
            <a:pPr marL="0" lvl="0" indent="0" algn="l">
              <a:lnSpc>
                <a:spcPts val="8385"/>
              </a:lnSpc>
              <a:spcBef>
                <a:spcPct val="0"/>
              </a:spcBef>
            </a:pPr>
            <a:r>
              <a:rPr lang="en-US" sz="8385" spc="-335" dirty="0">
                <a:solidFill>
                  <a:srgbClr val="F6F6F6"/>
                </a:solidFill>
                <a:latin typeface="Agrandir"/>
                <a:ea typeface="Agrandir"/>
                <a:cs typeface="Agrandir"/>
                <a:sym typeface="Agrandir"/>
              </a:rPr>
              <a:t>About Me</a:t>
            </a:r>
            <a:r>
              <a:rPr lang="en-US" sz="8385" u="none" strike="noStrike" spc="-335" dirty="0">
                <a:solidFill>
                  <a:srgbClr val="F6F6F6"/>
                </a:solidFill>
                <a:latin typeface="Agrandir"/>
                <a:ea typeface="Agrandir"/>
                <a:cs typeface="Agrandir"/>
                <a:sym typeface="Agrandir"/>
              </a:rPr>
              <a:t>!</a:t>
            </a:r>
          </a:p>
        </p:txBody>
      </p:sp>
      <p:sp>
        <p:nvSpPr>
          <p:cNvPr id="9" name="TextBox 9">
            <a:extLst>
              <a:ext uri="{FF2B5EF4-FFF2-40B4-BE49-F238E27FC236}">
                <a16:creationId xmlns:a16="http://schemas.microsoft.com/office/drawing/2014/main" id="{0508D291-90DF-8A5D-447F-8912C5D1DC93}"/>
              </a:ext>
            </a:extLst>
          </p:cNvPr>
          <p:cNvSpPr txBox="1"/>
          <p:nvPr/>
        </p:nvSpPr>
        <p:spPr>
          <a:xfrm>
            <a:off x="758575" y="2471530"/>
            <a:ext cx="15392400" cy="3451266"/>
          </a:xfrm>
          <a:prstGeom prst="rect">
            <a:avLst/>
          </a:prstGeom>
        </p:spPr>
        <p:txBody>
          <a:bodyPr wrap="square" lIns="0" tIns="0" rIns="0" bIns="0" rtlCol="0" anchor="t">
            <a:spAutoFit/>
          </a:bodyPr>
          <a:lstStyle/>
          <a:p>
            <a:pPr marL="259080" lvl="1" algn="just">
              <a:lnSpc>
                <a:spcPts val="3359"/>
              </a:lnSpc>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I am a second-semester undergraduate student majoring in Information Systems with a growing passion for data science—especially in the area of data analysis. My academic journey has sparked my curiosity in how data can be transformed into meaningful insights that support better decision-making in various industries.</a:t>
            </a:r>
          </a:p>
          <a:p>
            <a:pPr marL="259080" lvl="1" algn="just">
              <a:lnSpc>
                <a:spcPts val="3359"/>
              </a:lnSpc>
            </a:pPr>
            <a:endParaRPr lang="en-US" sz="2400" dirty="0">
              <a:solidFill>
                <a:srgbClr val="D8D8D8"/>
              </a:solidFill>
              <a:latin typeface="Times New Roman" panose="02020603050405020304" pitchFamily="18" charset="0"/>
              <a:ea typeface="Poppins"/>
              <a:cs typeface="Times New Roman" panose="02020603050405020304" pitchFamily="18" charset="0"/>
              <a:sym typeface="Poppins"/>
            </a:endParaRPr>
          </a:p>
          <a:p>
            <a:pPr marL="259080" lvl="1" algn="just">
              <a:lnSpc>
                <a:spcPts val="3359"/>
              </a:lnSpc>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While I am still early in my university career, I have proactively explored the world of data by studying tools such as Python, Excel, and SQL, and learning how to apply them in real-world scenarios like data cleaning, visualization, and simple predictive modeling. I am particularly interested in understanding user behavior, business performance, and how data storytelling can influence strategic actions</a:t>
            </a:r>
          </a:p>
        </p:txBody>
      </p:sp>
      <p:sp>
        <p:nvSpPr>
          <p:cNvPr id="10" name="Freeform 4">
            <a:extLst>
              <a:ext uri="{FF2B5EF4-FFF2-40B4-BE49-F238E27FC236}">
                <a16:creationId xmlns:a16="http://schemas.microsoft.com/office/drawing/2014/main" id="{8CC5E124-42BC-9CEB-68FA-78CDA2D916FE}"/>
              </a:ext>
            </a:extLst>
          </p:cNvPr>
          <p:cNvSpPr/>
          <p:nvPr/>
        </p:nvSpPr>
        <p:spPr>
          <a:xfrm rot="15833705">
            <a:off x="9938935" y="4654409"/>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
        <p:nvSpPr>
          <p:cNvPr id="11" name="Freeform 4">
            <a:extLst>
              <a:ext uri="{FF2B5EF4-FFF2-40B4-BE49-F238E27FC236}">
                <a16:creationId xmlns:a16="http://schemas.microsoft.com/office/drawing/2014/main" id="{AE684D0E-AC27-7933-4952-A2BC96A8E699}"/>
              </a:ext>
            </a:extLst>
          </p:cNvPr>
          <p:cNvSpPr/>
          <p:nvPr/>
        </p:nvSpPr>
        <p:spPr>
          <a:xfrm rot="3555998">
            <a:off x="3470017" y="4191373"/>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
        <p:nvSpPr>
          <p:cNvPr id="12" name="Freeform 4">
            <a:extLst>
              <a:ext uri="{FF2B5EF4-FFF2-40B4-BE49-F238E27FC236}">
                <a16:creationId xmlns:a16="http://schemas.microsoft.com/office/drawing/2014/main" id="{D7266FD2-CA20-61FB-2DB8-48D99FF1974D}"/>
              </a:ext>
            </a:extLst>
          </p:cNvPr>
          <p:cNvSpPr/>
          <p:nvPr/>
        </p:nvSpPr>
        <p:spPr>
          <a:xfrm rot="4100317">
            <a:off x="8142948" y="-6463165"/>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Tree>
    <p:extLst>
      <p:ext uri="{BB962C8B-B14F-4D97-AF65-F5344CB8AC3E}">
        <p14:creationId xmlns:p14="http://schemas.microsoft.com/office/powerpoint/2010/main" val="384181717"/>
      </p:ext>
    </p:extLst>
  </p:cSld>
  <p:clrMapOvr>
    <a:masterClrMapping/>
  </p:clrMapOvr>
  <p:transition>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12" b="-75712"/>
            </a:stretch>
          </a:blipFill>
        </p:spPr>
        <p:txBody>
          <a:bodyPr/>
          <a:lstStyle/>
          <a:p>
            <a:endParaRPr lang="en-ID"/>
          </a:p>
        </p:txBody>
      </p:sp>
      <p:grpSp>
        <p:nvGrpSpPr>
          <p:cNvPr id="3" name="Group 3"/>
          <p:cNvGrpSpPr/>
          <p:nvPr/>
        </p:nvGrpSpPr>
        <p:grpSpPr>
          <a:xfrm>
            <a:off x="-462810" y="-259381"/>
            <a:ext cx="4754847" cy="10805761"/>
            <a:chOff x="0" y="0"/>
            <a:chExt cx="3093720" cy="7030720"/>
          </a:xfrm>
        </p:grpSpPr>
        <p:sp>
          <p:nvSpPr>
            <p:cNvPr id="4" name="Freeform 4"/>
            <p:cNvSpPr/>
            <p:nvPr/>
          </p:nvSpPr>
          <p:spPr>
            <a:xfrm>
              <a:off x="0" y="0"/>
              <a:ext cx="3093720" cy="7030720"/>
            </a:xfrm>
            <a:custGeom>
              <a:avLst/>
              <a:gdLst/>
              <a:ahLst/>
              <a:cxnLst/>
              <a:rect l="l" t="t" r="r" b="b"/>
              <a:pathLst>
                <a:path w="3093720" h="7030720">
                  <a:moveTo>
                    <a:pt x="0" y="0"/>
                  </a:moveTo>
                  <a:lnTo>
                    <a:pt x="2293620" y="0"/>
                  </a:lnTo>
                  <a:cubicBezTo>
                    <a:pt x="2735580" y="0"/>
                    <a:pt x="3093720" y="358140"/>
                    <a:pt x="3093720" y="800100"/>
                  </a:cubicBezTo>
                  <a:lnTo>
                    <a:pt x="3093720" y="7030720"/>
                  </a:lnTo>
                  <a:lnTo>
                    <a:pt x="0" y="7030720"/>
                  </a:lnTo>
                  <a:lnTo>
                    <a:pt x="0" y="0"/>
                  </a:lnTo>
                  <a:close/>
                </a:path>
              </a:pathLst>
            </a:custGeom>
            <a:blipFill>
              <a:blip r:embed="rId3">
                <a:alphaModFix amt="85000"/>
              </a:blip>
              <a:stretch>
                <a:fillRect l="-29970" r="-173039"/>
              </a:stretch>
            </a:blipFill>
          </p:spPr>
          <p:txBody>
            <a:bodyPr/>
            <a:lstStyle/>
            <a:p>
              <a:endParaRPr lang="en-ID" dirty="0"/>
            </a:p>
          </p:txBody>
        </p:sp>
      </p:grpSp>
      <p:sp>
        <p:nvSpPr>
          <p:cNvPr id="5" name="Freeform 5"/>
          <p:cNvSpPr/>
          <p:nvPr/>
        </p:nvSpPr>
        <p:spPr>
          <a:xfrm rot="-9004511">
            <a:off x="766945" y="1600369"/>
            <a:ext cx="14220834" cy="14203058"/>
          </a:xfrm>
          <a:custGeom>
            <a:avLst/>
            <a:gdLst/>
            <a:ahLst/>
            <a:cxnLst/>
            <a:rect l="l" t="t" r="r" b="b"/>
            <a:pathLst>
              <a:path w="14220834" h="14203058">
                <a:moveTo>
                  <a:pt x="0" y="0"/>
                </a:moveTo>
                <a:lnTo>
                  <a:pt x="14220833" y="0"/>
                </a:lnTo>
                <a:lnTo>
                  <a:pt x="14220833" y="14203058"/>
                </a:lnTo>
                <a:lnTo>
                  <a:pt x="0" y="14203058"/>
                </a:lnTo>
                <a:lnTo>
                  <a:pt x="0" y="0"/>
                </a:lnTo>
                <a:close/>
              </a:path>
            </a:pathLst>
          </a:custGeom>
          <a:blipFill>
            <a:blip r:embed="rId4"/>
            <a:stretch>
              <a:fillRect/>
            </a:stretch>
          </a:blipFill>
        </p:spPr>
      </p:sp>
      <p:sp>
        <p:nvSpPr>
          <p:cNvPr id="6" name="Freeform 6"/>
          <p:cNvSpPr/>
          <p:nvPr/>
        </p:nvSpPr>
        <p:spPr>
          <a:xfrm rot="-9088373">
            <a:off x="9712045" y="-7551136"/>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5">
              <a:alphaModFix amt="65999"/>
            </a:blip>
            <a:stretch>
              <a:fillRect/>
            </a:stretch>
          </a:blipFill>
        </p:spPr>
        <p:txBody>
          <a:bodyPr/>
          <a:lstStyle/>
          <a:p>
            <a:endParaRPr lang="en-ID" dirty="0"/>
          </a:p>
        </p:txBody>
      </p:sp>
      <p:sp>
        <p:nvSpPr>
          <p:cNvPr id="8" name="TextBox 8"/>
          <p:cNvSpPr txBox="1"/>
          <p:nvPr/>
        </p:nvSpPr>
        <p:spPr>
          <a:xfrm>
            <a:off x="4851693" y="3510895"/>
            <a:ext cx="635923" cy="4084320"/>
          </a:xfrm>
          <a:prstGeom prst="rect">
            <a:avLst/>
          </a:prstGeom>
        </p:spPr>
        <p:txBody>
          <a:bodyPr lIns="0" tIns="0" rIns="0" bIns="0" rtlCol="0" anchor="t">
            <a:spAutoFit/>
          </a:bodyPr>
          <a:lstStyle/>
          <a:p>
            <a:pPr algn="l">
              <a:lnSpc>
                <a:spcPts val="8250"/>
              </a:lnSpc>
            </a:pPr>
            <a:r>
              <a:rPr lang="en-US" sz="3300" spc="-132" dirty="0">
                <a:solidFill>
                  <a:srgbClr val="F3DD52"/>
                </a:solidFill>
                <a:latin typeface="Poppins"/>
                <a:ea typeface="Poppins"/>
                <a:cs typeface="Poppins"/>
                <a:sym typeface="Poppins"/>
              </a:rPr>
              <a:t>01</a:t>
            </a:r>
          </a:p>
          <a:p>
            <a:pPr algn="l">
              <a:lnSpc>
                <a:spcPts val="8250"/>
              </a:lnSpc>
            </a:pPr>
            <a:r>
              <a:rPr lang="en-US" sz="3300" spc="-132" dirty="0">
                <a:solidFill>
                  <a:srgbClr val="F3DD52"/>
                </a:solidFill>
                <a:latin typeface="Poppins"/>
                <a:ea typeface="Poppins"/>
                <a:cs typeface="Poppins"/>
                <a:sym typeface="Poppins"/>
              </a:rPr>
              <a:t>02.</a:t>
            </a:r>
          </a:p>
          <a:p>
            <a:pPr algn="l">
              <a:lnSpc>
                <a:spcPts val="8250"/>
              </a:lnSpc>
            </a:pPr>
            <a:r>
              <a:rPr lang="en-US" sz="3300" spc="-132" dirty="0">
                <a:solidFill>
                  <a:srgbClr val="F3DD52"/>
                </a:solidFill>
                <a:latin typeface="Poppins"/>
                <a:ea typeface="Poppins"/>
                <a:cs typeface="Poppins"/>
                <a:sym typeface="Poppins"/>
              </a:rPr>
              <a:t>03.</a:t>
            </a:r>
          </a:p>
          <a:p>
            <a:pPr algn="l">
              <a:lnSpc>
                <a:spcPts val="8250"/>
              </a:lnSpc>
            </a:pPr>
            <a:r>
              <a:rPr lang="en-US" sz="3300" spc="-132" dirty="0">
                <a:solidFill>
                  <a:srgbClr val="F3DD52"/>
                </a:solidFill>
                <a:latin typeface="Poppins"/>
                <a:ea typeface="Poppins"/>
                <a:cs typeface="Poppins"/>
                <a:sym typeface="Poppins"/>
              </a:rPr>
              <a:t>04.</a:t>
            </a:r>
          </a:p>
        </p:txBody>
      </p:sp>
      <p:sp>
        <p:nvSpPr>
          <p:cNvPr id="9" name="TextBox 9"/>
          <p:cNvSpPr txBox="1"/>
          <p:nvPr/>
        </p:nvSpPr>
        <p:spPr>
          <a:xfrm>
            <a:off x="11597960" y="3510895"/>
            <a:ext cx="635923" cy="4084320"/>
          </a:xfrm>
          <a:prstGeom prst="rect">
            <a:avLst/>
          </a:prstGeom>
        </p:spPr>
        <p:txBody>
          <a:bodyPr lIns="0" tIns="0" rIns="0" bIns="0" rtlCol="0" anchor="t">
            <a:spAutoFit/>
          </a:bodyPr>
          <a:lstStyle/>
          <a:p>
            <a:pPr algn="l">
              <a:lnSpc>
                <a:spcPts val="8250"/>
              </a:lnSpc>
            </a:pPr>
            <a:r>
              <a:rPr lang="en-US" sz="3300" spc="-132" dirty="0">
                <a:solidFill>
                  <a:srgbClr val="F3DD52"/>
                </a:solidFill>
                <a:latin typeface="Poppins"/>
                <a:ea typeface="Poppins"/>
                <a:cs typeface="Poppins"/>
                <a:sym typeface="Poppins"/>
              </a:rPr>
              <a:t>05.</a:t>
            </a:r>
          </a:p>
          <a:p>
            <a:pPr algn="l">
              <a:lnSpc>
                <a:spcPts val="8250"/>
              </a:lnSpc>
            </a:pPr>
            <a:r>
              <a:rPr lang="en-US" sz="3300" spc="-132" dirty="0">
                <a:solidFill>
                  <a:srgbClr val="F3DD52"/>
                </a:solidFill>
                <a:latin typeface="Poppins"/>
                <a:ea typeface="Poppins"/>
                <a:cs typeface="Poppins"/>
                <a:sym typeface="Poppins"/>
              </a:rPr>
              <a:t>06.</a:t>
            </a:r>
          </a:p>
          <a:p>
            <a:pPr algn="l">
              <a:lnSpc>
                <a:spcPts val="8250"/>
              </a:lnSpc>
            </a:pPr>
            <a:r>
              <a:rPr lang="en-US" sz="3300" spc="-132" dirty="0">
                <a:solidFill>
                  <a:srgbClr val="F3DD52"/>
                </a:solidFill>
                <a:latin typeface="Poppins"/>
                <a:ea typeface="Poppins"/>
                <a:cs typeface="Poppins"/>
                <a:sym typeface="Poppins"/>
              </a:rPr>
              <a:t>07.08</a:t>
            </a:r>
          </a:p>
        </p:txBody>
      </p:sp>
      <p:sp>
        <p:nvSpPr>
          <p:cNvPr id="11" name="AutoShape 11"/>
          <p:cNvSpPr/>
          <p:nvPr/>
        </p:nvSpPr>
        <p:spPr>
          <a:xfrm>
            <a:off x="4851693" y="4745189"/>
            <a:ext cx="5717544" cy="0"/>
          </a:xfrm>
          <a:prstGeom prst="line">
            <a:avLst/>
          </a:prstGeom>
          <a:ln w="19050" cap="flat">
            <a:solidFill>
              <a:srgbClr val="37B594"/>
            </a:solidFill>
            <a:prstDash val="solid"/>
            <a:headEnd type="none" w="sm" len="sm"/>
            <a:tailEnd type="none" w="sm" len="sm"/>
          </a:ln>
        </p:spPr>
      </p:sp>
      <p:sp>
        <p:nvSpPr>
          <p:cNvPr id="12" name="AutoShape 12"/>
          <p:cNvSpPr/>
          <p:nvPr/>
        </p:nvSpPr>
        <p:spPr>
          <a:xfrm>
            <a:off x="11551202" y="4745189"/>
            <a:ext cx="5717544" cy="0"/>
          </a:xfrm>
          <a:prstGeom prst="line">
            <a:avLst/>
          </a:prstGeom>
          <a:ln w="19050" cap="flat">
            <a:solidFill>
              <a:srgbClr val="37B594"/>
            </a:solidFill>
            <a:prstDash val="solid"/>
            <a:headEnd type="none" w="sm" len="sm"/>
            <a:tailEnd type="none" w="sm" len="sm"/>
          </a:ln>
        </p:spPr>
      </p:sp>
      <p:sp>
        <p:nvSpPr>
          <p:cNvPr id="13" name="AutoShape 13"/>
          <p:cNvSpPr/>
          <p:nvPr/>
        </p:nvSpPr>
        <p:spPr>
          <a:xfrm>
            <a:off x="4851693" y="5781655"/>
            <a:ext cx="5717544" cy="0"/>
          </a:xfrm>
          <a:prstGeom prst="line">
            <a:avLst/>
          </a:prstGeom>
          <a:ln w="19050" cap="flat">
            <a:solidFill>
              <a:srgbClr val="37B594"/>
            </a:solidFill>
            <a:prstDash val="solid"/>
            <a:headEnd type="none" w="sm" len="sm"/>
            <a:tailEnd type="none" w="sm" len="sm"/>
          </a:ln>
        </p:spPr>
      </p:sp>
      <p:sp>
        <p:nvSpPr>
          <p:cNvPr id="14" name="AutoShape 14"/>
          <p:cNvSpPr/>
          <p:nvPr/>
        </p:nvSpPr>
        <p:spPr>
          <a:xfrm>
            <a:off x="11551202" y="5781655"/>
            <a:ext cx="5717544" cy="0"/>
          </a:xfrm>
          <a:prstGeom prst="line">
            <a:avLst/>
          </a:prstGeom>
          <a:ln w="19050" cap="flat">
            <a:solidFill>
              <a:srgbClr val="37B594"/>
            </a:solidFill>
            <a:prstDash val="solid"/>
            <a:headEnd type="none" w="sm" len="sm"/>
            <a:tailEnd type="none" w="sm" len="sm"/>
          </a:ln>
        </p:spPr>
      </p:sp>
      <p:sp>
        <p:nvSpPr>
          <p:cNvPr id="15" name="AutoShape 15"/>
          <p:cNvSpPr/>
          <p:nvPr/>
        </p:nvSpPr>
        <p:spPr>
          <a:xfrm>
            <a:off x="4851693" y="6891557"/>
            <a:ext cx="5717544" cy="0"/>
          </a:xfrm>
          <a:prstGeom prst="line">
            <a:avLst/>
          </a:prstGeom>
          <a:ln w="19050" cap="flat">
            <a:solidFill>
              <a:srgbClr val="37B594"/>
            </a:solidFill>
            <a:prstDash val="solid"/>
            <a:headEnd type="none" w="sm" len="sm"/>
            <a:tailEnd type="none" w="sm" len="sm"/>
          </a:ln>
        </p:spPr>
      </p:sp>
      <p:sp>
        <p:nvSpPr>
          <p:cNvPr id="16" name="AutoShape 16"/>
          <p:cNvSpPr/>
          <p:nvPr/>
        </p:nvSpPr>
        <p:spPr>
          <a:xfrm>
            <a:off x="11551202" y="6891557"/>
            <a:ext cx="5717544" cy="0"/>
          </a:xfrm>
          <a:prstGeom prst="line">
            <a:avLst/>
          </a:prstGeom>
          <a:ln w="19050" cap="flat">
            <a:solidFill>
              <a:srgbClr val="37B594"/>
            </a:solidFill>
            <a:prstDash val="solid"/>
            <a:headEnd type="none" w="sm" len="sm"/>
            <a:tailEnd type="none" w="sm" len="sm"/>
          </a:ln>
        </p:spPr>
      </p:sp>
      <p:sp>
        <p:nvSpPr>
          <p:cNvPr id="17" name="Freeform 17"/>
          <p:cNvSpPr/>
          <p:nvPr/>
        </p:nvSpPr>
        <p:spPr>
          <a:xfrm>
            <a:off x="16746793" y="9083930"/>
            <a:ext cx="446388" cy="348740"/>
          </a:xfrm>
          <a:custGeom>
            <a:avLst/>
            <a:gdLst/>
            <a:ahLst/>
            <a:cxnLst/>
            <a:rect l="l" t="t" r="r" b="b"/>
            <a:pathLst>
              <a:path w="446388" h="348740">
                <a:moveTo>
                  <a:pt x="0" y="0"/>
                </a:moveTo>
                <a:lnTo>
                  <a:pt x="446388" y="0"/>
                </a:lnTo>
                <a:lnTo>
                  <a:pt x="446388" y="348740"/>
                </a:lnTo>
                <a:lnTo>
                  <a:pt x="0" y="3487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4851693" y="1525923"/>
            <a:ext cx="12118294" cy="1171411"/>
          </a:xfrm>
          <a:prstGeom prst="rect">
            <a:avLst/>
          </a:prstGeom>
        </p:spPr>
        <p:txBody>
          <a:bodyPr lIns="0" tIns="0" rIns="0" bIns="0" rtlCol="0" anchor="t">
            <a:spAutoFit/>
          </a:bodyPr>
          <a:lstStyle/>
          <a:p>
            <a:pPr algn="l">
              <a:lnSpc>
                <a:spcPts val="9584"/>
              </a:lnSpc>
            </a:pPr>
            <a:r>
              <a:rPr lang="en-US" sz="6000" spc="-383" dirty="0">
                <a:solidFill>
                  <a:srgbClr val="F6F6F6"/>
                </a:solidFill>
                <a:latin typeface="Agrandir Bold" panose="020B0604020202020204" charset="0"/>
                <a:ea typeface="Agrandir"/>
                <a:cs typeface="Agrandir"/>
                <a:sym typeface="Agrandir"/>
              </a:rPr>
              <a:t>Table of Contents</a:t>
            </a:r>
          </a:p>
        </p:txBody>
      </p:sp>
      <p:sp>
        <p:nvSpPr>
          <p:cNvPr id="21" name="TextBox 7">
            <a:extLst>
              <a:ext uri="{FF2B5EF4-FFF2-40B4-BE49-F238E27FC236}">
                <a16:creationId xmlns:a16="http://schemas.microsoft.com/office/drawing/2014/main" id="{2E022DD8-3942-F5FE-A516-11FE45A34599}"/>
              </a:ext>
            </a:extLst>
          </p:cNvPr>
          <p:cNvSpPr txBox="1"/>
          <p:nvPr/>
        </p:nvSpPr>
        <p:spPr>
          <a:xfrm>
            <a:off x="5737608" y="3510895"/>
            <a:ext cx="5015943" cy="4084320"/>
          </a:xfrm>
          <a:prstGeom prst="rect">
            <a:avLst/>
          </a:prstGeom>
        </p:spPr>
        <p:txBody>
          <a:bodyPr lIns="0" tIns="0" rIns="0" bIns="0" rtlCol="0" anchor="t">
            <a:spAutoFit/>
          </a:bodyPr>
          <a:lstStyle/>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Business Understanding</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Data Overview</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Workflow</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EDA</a:t>
            </a:r>
          </a:p>
        </p:txBody>
      </p:sp>
      <p:sp>
        <p:nvSpPr>
          <p:cNvPr id="22" name="TextBox 10">
            <a:extLst>
              <a:ext uri="{FF2B5EF4-FFF2-40B4-BE49-F238E27FC236}">
                <a16:creationId xmlns:a16="http://schemas.microsoft.com/office/drawing/2014/main" id="{5D1253A9-F9C4-0699-7E8E-E432A24AF58E}"/>
              </a:ext>
            </a:extLst>
          </p:cNvPr>
          <p:cNvSpPr txBox="1"/>
          <p:nvPr/>
        </p:nvSpPr>
        <p:spPr>
          <a:xfrm>
            <a:off x="12582003" y="3510895"/>
            <a:ext cx="5109111" cy="4084320"/>
          </a:xfrm>
          <a:prstGeom prst="rect">
            <a:avLst/>
          </a:prstGeom>
        </p:spPr>
        <p:txBody>
          <a:bodyPr lIns="0" tIns="0" rIns="0" bIns="0" rtlCol="0" anchor="t">
            <a:spAutoFit/>
          </a:bodyPr>
          <a:lstStyle/>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Model Selection</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Features Contribution</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Conclusion</a:t>
            </a:r>
          </a:p>
          <a:p>
            <a:pPr algn="l">
              <a:lnSpc>
                <a:spcPts val="8250"/>
              </a:lnSpc>
            </a:pPr>
            <a:r>
              <a:rPr lang="en-US" sz="3300" spc="-132" dirty="0">
                <a:solidFill>
                  <a:srgbClr val="D8D8D8"/>
                </a:solidFill>
                <a:latin typeface="Times New Roman" panose="02020603050405020304" pitchFamily="18" charset="0"/>
                <a:ea typeface="Poppins"/>
                <a:cs typeface="Times New Roman" panose="02020603050405020304" pitchFamily="18" charset="0"/>
                <a:sym typeface="Poppins"/>
              </a:rPr>
              <a:t>Recommendations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705605">
            <a:off x="-2080835" y="409190"/>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p:cNvSpPr/>
          <p:nvPr/>
        </p:nvSpPr>
        <p:spPr>
          <a:xfrm rot="4440191">
            <a:off x="8132160" y="-6607479"/>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sp>
      <p:pic>
        <p:nvPicPr>
          <p:cNvPr id="6" name="Picture 6"/>
          <p:cNvPicPr>
            <a:picLocks noChangeAspect="1"/>
          </p:cNvPicPr>
          <p:nvPr/>
        </p:nvPicPr>
        <p:blipFill>
          <a:blip r:embed="rId4"/>
          <a:srcRect/>
          <a:stretch>
            <a:fillRect/>
          </a:stretch>
        </p:blipFill>
        <p:spPr>
          <a:xfrm>
            <a:off x="1028700" y="3208110"/>
            <a:ext cx="278501" cy="278501"/>
          </a:xfrm>
          <a:prstGeom prst="rect">
            <a:avLst/>
          </a:prstGeom>
        </p:spPr>
      </p:pic>
      <p:sp>
        <p:nvSpPr>
          <p:cNvPr id="7" name="TextBox 7"/>
          <p:cNvSpPr txBox="1"/>
          <p:nvPr/>
        </p:nvSpPr>
        <p:spPr>
          <a:xfrm>
            <a:off x="1028700" y="952500"/>
            <a:ext cx="11925300" cy="1033873"/>
          </a:xfrm>
          <a:prstGeom prst="rect">
            <a:avLst/>
          </a:prstGeom>
        </p:spPr>
        <p:txBody>
          <a:bodyPr wrap="square" lIns="0" tIns="0" rIns="0" bIns="0" rtlCol="0" anchor="t">
            <a:spAutoFit/>
          </a:bodyPr>
          <a:lstStyle/>
          <a:p>
            <a:pPr algn="l">
              <a:lnSpc>
                <a:spcPts val="8584"/>
              </a:lnSpc>
            </a:pPr>
            <a:r>
              <a:rPr lang="en-US" sz="6000" spc="-343" dirty="0">
                <a:solidFill>
                  <a:srgbClr val="F6F6F6"/>
                </a:solidFill>
                <a:latin typeface="Agrandir Bold" panose="020B0604020202020204" charset="0"/>
                <a:ea typeface="Agrandir"/>
                <a:cs typeface="Agrandir"/>
                <a:sym typeface="Agrandir"/>
              </a:rPr>
              <a:t>Business Understanding</a:t>
            </a:r>
          </a:p>
        </p:txBody>
      </p:sp>
      <p:sp>
        <p:nvSpPr>
          <p:cNvPr id="8" name="Freeform 8"/>
          <p:cNvSpPr/>
          <p:nvPr/>
        </p:nvSpPr>
        <p:spPr>
          <a:xfrm rot="-9088373">
            <a:off x="12443977" y="1105915"/>
            <a:ext cx="13128058" cy="13966019"/>
          </a:xfrm>
          <a:custGeom>
            <a:avLst/>
            <a:gdLst/>
            <a:ahLst/>
            <a:cxnLst/>
            <a:rect l="l" t="t" r="r" b="b"/>
            <a:pathLst>
              <a:path w="13128058" h="13966019">
                <a:moveTo>
                  <a:pt x="0" y="0"/>
                </a:moveTo>
                <a:lnTo>
                  <a:pt x="13128058" y="0"/>
                </a:lnTo>
                <a:lnTo>
                  <a:pt x="13128058" y="13966019"/>
                </a:lnTo>
                <a:lnTo>
                  <a:pt x="0" y="13966019"/>
                </a:lnTo>
                <a:lnTo>
                  <a:pt x="0" y="0"/>
                </a:lnTo>
                <a:close/>
              </a:path>
            </a:pathLst>
          </a:custGeom>
          <a:blipFill>
            <a:blip r:embed="rId3">
              <a:alphaModFix amt="65999"/>
            </a:blip>
            <a:stretch>
              <a:fillRect/>
            </a:stretch>
          </a:blipFill>
        </p:spPr>
        <p:txBody>
          <a:bodyPr/>
          <a:lstStyle/>
          <a:p>
            <a:endParaRPr lang="en-ID" dirty="0"/>
          </a:p>
        </p:txBody>
      </p:sp>
      <p:sp>
        <p:nvSpPr>
          <p:cNvPr id="9" name="TextBox 9"/>
          <p:cNvSpPr txBox="1"/>
          <p:nvPr/>
        </p:nvSpPr>
        <p:spPr>
          <a:xfrm>
            <a:off x="758575" y="2471530"/>
            <a:ext cx="11738225" cy="2579232"/>
          </a:xfrm>
          <a:prstGeom prst="rect">
            <a:avLst/>
          </a:prstGeom>
        </p:spPr>
        <p:txBody>
          <a:bodyPr wrap="square" lIns="0" tIns="0" rIns="0" bIns="0" rtlCol="0" anchor="t">
            <a:spAutoFit/>
          </a:bodyPr>
          <a:lstStyle/>
          <a:p>
            <a:pPr marL="259080" lvl="1" algn="just">
              <a:lnSpc>
                <a:spcPts val="3359"/>
              </a:lnSpc>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An e-commerce company aims to analyze its shipping data</a:t>
            </a:r>
            <a:r>
              <a:rPr lang="en-US" sz="2400" dirty="0">
                <a:solidFill>
                  <a:srgbClr val="FFC000"/>
                </a:solidFill>
                <a:latin typeface="Times New Roman" panose="02020603050405020304" pitchFamily="18" charset="0"/>
                <a:ea typeface="Poppins"/>
                <a:cs typeface="Times New Roman" panose="02020603050405020304" pitchFamily="18" charset="0"/>
                <a:sym typeface="Poppins"/>
              </a:rPr>
              <a:t> </a:t>
            </a:r>
            <a:r>
              <a:rPr lang="en-US" sz="2400" b="1" u="sng" dirty="0">
                <a:solidFill>
                  <a:srgbClr val="FFC000"/>
                </a:solidFill>
                <a:latin typeface="Times New Roman" panose="02020603050405020304" pitchFamily="18" charset="0"/>
                <a:ea typeface="Poppins"/>
                <a:cs typeface="Times New Roman" panose="02020603050405020304" pitchFamily="18" charset="0"/>
                <a:sym typeface="Poppins"/>
              </a:rPr>
              <a:t>to predict whether an upcoming delivery is likely to be delayed or not</a:t>
            </a:r>
            <a:r>
              <a:rPr lang="en-US" sz="2400" dirty="0">
                <a:solidFill>
                  <a:srgbClr val="FFC000"/>
                </a:solidFill>
                <a:latin typeface="Times New Roman" panose="02020603050405020304" pitchFamily="18" charset="0"/>
                <a:ea typeface="Poppins"/>
                <a:cs typeface="Times New Roman" panose="02020603050405020304" pitchFamily="18" charset="0"/>
                <a:sym typeface="Poppins"/>
              </a:rPr>
              <a:t>. </a:t>
            </a: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Several variables that are believed to influence shipping performance have been collected. The company also intends to evaluate the extent to which each variable contributes to the prediction of delivery delays. The most influential variables will become the focus of relevant teams in order to proactively mitigate delays in the future. </a:t>
            </a:r>
          </a:p>
        </p:txBody>
      </p:sp>
      <p:sp>
        <p:nvSpPr>
          <p:cNvPr id="11" name="TextBox 11"/>
          <p:cNvSpPr txBox="1"/>
          <p:nvPr/>
        </p:nvSpPr>
        <p:spPr>
          <a:xfrm>
            <a:off x="837008" y="5744148"/>
            <a:ext cx="11812192" cy="1721240"/>
          </a:xfrm>
          <a:prstGeom prst="rect">
            <a:avLst/>
          </a:prstGeom>
        </p:spPr>
        <p:txBody>
          <a:bodyPr wrap="square" lIns="0" tIns="0" rIns="0" bIns="0" rtlCol="0" anchor="t">
            <a:spAutoFit/>
          </a:bodyPr>
          <a:lstStyle/>
          <a:p>
            <a:pPr marL="259080" lvl="1" algn="just">
              <a:lnSpc>
                <a:spcPts val="3359"/>
              </a:lnSpc>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There are two main objectives of this analysis:</a:t>
            </a:r>
          </a:p>
          <a:p>
            <a:pPr marL="601980" lvl="1" indent="-342900" algn="just">
              <a:lnSpc>
                <a:spcPts val="3359"/>
              </a:lnSpc>
              <a:buFont typeface="Arial" panose="020B0604020202020204" pitchFamily="34" charset="0"/>
              <a:buChar char="•"/>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To assess how much influence each variable has on the delivery status.</a:t>
            </a:r>
          </a:p>
          <a:p>
            <a:pPr marL="601980" lvl="1" indent="-342900" algn="just">
              <a:lnSpc>
                <a:spcPts val="3359"/>
              </a:lnSpc>
              <a:buFont typeface="Arial" panose="020B0604020202020204" pitchFamily="34" charset="0"/>
              <a:buChar char="•"/>
            </a:pPr>
            <a:r>
              <a:rPr lang="en-US" sz="2400" dirty="0">
                <a:solidFill>
                  <a:srgbClr val="D8D8D8"/>
                </a:solidFill>
                <a:latin typeface="Times New Roman" panose="02020603050405020304" pitchFamily="18" charset="0"/>
                <a:ea typeface="Poppins"/>
                <a:cs typeface="Times New Roman" panose="02020603050405020304" pitchFamily="18" charset="0"/>
                <a:sym typeface="Poppins"/>
              </a:rPr>
              <a:t>To build a predictive model to determine whether a shipment is likely to experience a delay</a:t>
            </a:r>
            <a:r>
              <a:rPr lang="en-US" sz="2400" dirty="0">
                <a:solidFill>
                  <a:srgbClr val="D8D8D8"/>
                </a:solidFill>
                <a:latin typeface="Poppins"/>
                <a:ea typeface="Poppins"/>
                <a:cs typeface="Poppins"/>
                <a:sym typeface="Poppins"/>
              </a:rPr>
              <a:t>.</a:t>
            </a:r>
          </a:p>
          <a:p>
            <a:pPr marL="259080" lvl="1" algn="just">
              <a:lnSpc>
                <a:spcPts val="3359"/>
              </a:lnSpc>
            </a:pPr>
            <a:endParaRPr lang="en-US" sz="2400" dirty="0">
              <a:solidFill>
                <a:srgbClr val="D8D8D8"/>
              </a:solidFill>
              <a:latin typeface="Poppins"/>
              <a:ea typeface="Poppins"/>
              <a:cs typeface="Poppins"/>
              <a:sym typeface="Poppins"/>
            </a:endParaRPr>
          </a:p>
        </p:txBody>
      </p:sp>
      <p:sp>
        <p:nvSpPr>
          <p:cNvPr id="4" name="Freeform 3">
            <a:extLst>
              <a:ext uri="{FF2B5EF4-FFF2-40B4-BE49-F238E27FC236}">
                <a16:creationId xmlns:a16="http://schemas.microsoft.com/office/drawing/2014/main" id="{F3735EDB-608D-7D40-C989-C8EE3E476196}"/>
              </a:ext>
            </a:extLst>
          </p:cNvPr>
          <p:cNvSpPr/>
          <p:nvPr/>
        </p:nvSpPr>
        <p:spPr>
          <a:xfrm rot="4440191">
            <a:off x="-2792738" y="-6872757"/>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sp>
      <p:sp>
        <p:nvSpPr>
          <p:cNvPr id="5" name="Freeform 3">
            <a:extLst>
              <a:ext uri="{FF2B5EF4-FFF2-40B4-BE49-F238E27FC236}">
                <a16:creationId xmlns:a16="http://schemas.microsoft.com/office/drawing/2014/main" id="{B202F689-DB28-7C84-72FA-C19D31203453}"/>
              </a:ext>
            </a:extLst>
          </p:cNvPr>
          <p:cNvSpPr/>
          <p:nvPr/>
        </p:nvSpPr>
        <p:spPr>
          <a:xfrm rot="2897494">
            <a:off x="4010380" y="-6949484"/>
            <a:ext cx="10589272" cy="11265182"/>
          </a:xfrm>
          <a:custGeom>
            <a:avLst/>
            <a:gdLst/>
            <a:ahLst/>
            <a:cxnLst/>
            <a:rect l="l" t="t" r="r" b="b"/>
            <a:pathLst>
              <a:path w="10589272" h="11265182">
                <a:moveTo>
                  <a:pt x="0" y="0"/>
                </a:moveTo>
                <a:lnTo>
                  <a:pt x="10589271" y="0"/>
                </a:lnTo>
                <a:lnTo>
                  <a:pt x="10589271" y="11265182"/>
                </a:lnTo>
                <a:lnTo>
                  <a:pt x="0" y="11265182"/>
                </a:lnTo>
                <a:lnTo>
                  <a:pt x="0" y="0"/>
                </a:lnTo>
                <a:close/>
              </a:path>
            </a:pathLst>
          </a:custGeom>
          <a:blipFill>
            <a:blip r:embed="rId3">
              <a:alphaModFix amt="55000"/>
            </a:blip>
            <a:stretch>
              <a:fillRect/>
            </a:stretch>
          </a:blipFill>
        </p:spPr>
      </p:sp>
      <p:grpSp>
        <p:nvGrpSpPr>
          <p:cNvPr id="10" name="Group 5">
            <a:extLst>
              <a:ext uri="{FF2B5EF4-FFF2-40B4-BE49-F238E27FC236}">
                <a16:creationId xmlns:a16="http://schemas.microsoft.com/office/drawing/2014/main" id="{1CA2BCCB-FAA9-625C-BAA9-7C39FD46BE8E}"/>
              </a:ext>
            </a:extLst>
          </p:cNvPr>
          <p:cNvGrpSpPr/>
          <p:nvPr/>
        </p:nvGrpSpPr>
        <p:grpSpPr>
          <a:xfrm>
            <a:off x="13045425" y="1"/>
            <a:ext cx="5203283" cy="10227104"/>
            <a:chOff x="0" y="0"/>
            <a:chExt cx="7900163" cy="12344400"/>
          </a:xfrm>
        </p:grpSpPr>
        <p:pic>
          <p:nvPicPr>
            <p:cNvPr id="12" name="Picture 6">
              <a:extLst>
                <a:ext uri="{FF2B5EF4-FFF2-40B4-BE49-F238E27FC236}">
                  <a16:creationId xmlns:a16="http://schemas.microsoft.com/office/drawing/2014/main" id="{1FA79780-6F53-02B8-DC65-0170EFD87375}"/>
                </a:ext>
              </a:extLst>
            </p:cNvPr>
            <p:cNvPicPr>
              <a:picLocks noChangeAspect="1"/>
            </p:cNvPicPr>
            <p:nvPr/>
          </p:nvPicPr>
          <p:blipFill>
            <a:blip r:embed="rId5"/>
            <a:srcRect l="1971" r="1971"/>
            <a:stretch>
              <a:fillRect/>
            </a:stretch>
          </p:blipFill>
          <p:spPr>
            <a:xfrm>
              <a:off x="0" y="0"/>
              <a:ext cx="7900163" cy="12344400"/>
            </a:xfrm>
            <a:prstGeom prst="rect">
              <a:avLst/>
            </a:prstGeom>
          </p:spPr>
        </p:pic>
      </p:gr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465C20B-6BA2-13DB-F1D2-FFFBE31360AE}"/>
              </a:ext>
            </a:extLst>
          </p:cNvPr>
          <p:cNvSpPr/>
          <p:nvPr/>
        </p:nvSpPr>
        <p:spPr>
          <a:xfrm rot="6958492">
            <a:off x="10562702" y="-7291995"/>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2">
              <a:alphaModFix amt="55000"/>
            </a:blip>
            <a:stretch>
              <a:fillRect/>
            </a:stretch>
          </a:blipFill>
        </p:spPr>
      </p:sp>
      <p:sp>
        <p:nvSpPr>
          <p:cNvPr id="3" name="Freeform 3">
            <a:extLst>
              <a:ext uri="{FF2B5EF4-FFF2-40B4-BE49-F238E27FC236}">
                <a16:creationId xmlns:a16="http://schemas.microsoft.com/office/drawing/2014/main" id="{CD9F37EB-A469-0A45-CE5E-0C56E63C7D7D}"/>
              </a:ext>
            </a:extLst>
          </p:cNvPr>
          <p:cNvSpPr/>
          <p:nvPr/>
        </p:nvSpPr>
        <p:spPr>
          <a:xfrm rot="14377122">
            <a:off x="-1437003" y="-6560226"/>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2">
              <a:alphaModFix amt="55000"/>
            </a:blip>
            <a:stretch>
              <a:fillRect/>
            </a:stretch>
          </a:blipFill>
        </p:spPr>
        <p:txBody>
          <a:bodyPr/>
          <a:lstStyle/>
          <a:p>
            <a:endParaRPr lang="en-ID" dirty="0"/>
          </a:p>
        </p:txBody>
      </p:sp>
      <p:sp>
        <p:nvSpPr>
          <p:cNvPr id="2" name="Freeform 2"/>
          <p:cNvSpPr/>
          <p:nvPr/>
        </p:nvSpPr>
        <p:spPr>
          <a:xfrm rot="8715501">
            <a:off x="7443330" y="-2347736"/>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3"/>
            <a:stretch>
              <a:fillRect/>
            </a:stretch>
          </a:blipFill>
        </p:spPr>
        <p:txBody>
          <a:bodyPr/>
          <a:lstStyle/>
          <a:p>
            <a:endParaRPr lang="en-ID" dirty="0"/>
          </a:p>
        </p:txBody>
      </p:sp>
      <p:pic>
        <p:nvPicPr>
          <p:cNvPr id="7" name="Picture 7"/>
          <p:cNvPicPr>
            <a:picLocks noChangeAspect="1"/>
          </p:cNvPicPr>
          <p:nvPr/>
        </p:nvPicPr>
        <p:blipFill>
          <a:blip r:embed="rId4"/>
          <a:srcRect/>
          <a:stretch>
            <a:fillRect/>
          </a:stretch>
        </p:blipFill>
        <p:spPr>
          <a:xfrm>
            <a:off x="1028700" y="3208110"/>
            <a:ext cx="278501" cy="278501"/>
          </a:xfrm>
          <a:prstGeom prst="rect">
            <a:avLst/>
          </a:prstGeom>
        </p:spPr>
      </p:pic>
      <p:sp>
        <p:nvSpPr>
          <p:cNvPr id="8" name="TextBox 8"/>
          <p:cNvSpPr txBox="1"/>
          <p:nvPr/>
        </p:nvSpPr>
        <p:spPr>
          <a:xfrm>
            <a:off x="803084" y="3322139"/>
            <a:ext cx="15343407" cy="5619295"/>
          </a:xfrm>
          <a:prstGeom prst="rect">
            <a:avLst/>
          </a:prstGeom>
        </p:spPr>
        <p:txBody>
          <a:bodyPr wrap="square" lIns="0" tIns="0" rIns="0" bIns="0" rtlCol="0" anchor="t">
            <a:spAutoFit/>
          </a:bodyPr>
          <a:lstStyle/>
          <a:p>
            <a:pPr>
              <a:lnSpc>
                <a:spcPts val="3359"/>
              </a:lnSpc>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Features:</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Warehouse block   : The Company have big Warehouse which is divided in to block such as A,B,C,D and F</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Mode of shipment  : The Company Ships the products in multiple way such as Ship, Flight and Road.                  </a:t>
            </a:r>
          </a:p>
          <a:p>
            <a:pPr marL="800100" lvl="1" indent="-342900">
              <a:lnSpc>
                <a:spcPts val="3359"/>
              </a:lnSpc>
              <a:buFont typeface="Arial" panose="020B0604020202020204" pitchFamily="34" charset="0"/>
              <a:buChar char="•"/>
            </a:pPr>
            <a:r>
              <a:rPr lang="en-US" sz="2000" spc="-96" dirty="0">
                <a:solidFill>
                  <a:srgbClr val="D8D8D8"/>
                </a:solidFill>
                <a:highlight>
                  <a:srgbClr val="800000"/>
                </a:highlight>
                <a:latin typeface="Times New Roman" panose="02020603050405020304" pitchFamily="18" charset="0"/>
                <a:ea typeface="Poppins"/>
                <a:cs typeface="Times New Roman" panose="02020603050405020304" pitchFamily="18" charset="0"/>
                <a:sym typeface="Poppins"/>
              </a:rPr>
              <a:t>Customer care call  : The number of calls made from enquiry for enquiry of the shipment.</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Customer rating      : The company has rated from every customer. 1 is the lowest (Worst), 5 is the highest (Best).</a:t>
            </a:r>
          </a:p>
          <a:p>
            <a:pPr marL="800100" lvl="1" indent="-342900">
              <a:lnSpc>
                <a:spcPts val="3359"/>
              </a:lnSpc>
              <a:buFont typeface="Arial" panose="020B0604020202020204" pitchFamily="34" charset="0"/>
              <a:buChar char="•"/>
            </a:pPr>
            <a:r>
              <a:rPr lang="en-US" sz="2000" spc="-96" dirty="0">
                <a:solidFill>
                  <a:srgbClr val="D8D8D8"/>
                </a:solidFill>
                <a:highlight>
                  <a:srgbClr val="800000"/>
                </a:highlight>
                <a:latin typeface="Times New Roman" panose="02020603050405020304" pitchFamily="18" charset="0"/>
                <a:ea typeface="Poppins"/>
                <a:cs typeface="Times New Roman" panose="02020603050405020304" pitchFamily="18" charset="0"/>
                <a:sym typeface="Poppins"/>
              </a:rPr>
              <a:t>Cost of the product : Cost of the Product in US Dollars.</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Prior purchases        : The Number of Prior Purchase.</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Product importance : The company has categorized the product in the various parameter such as low, medium, high.</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Gender	               : Male and Female. </a:t>
            </a:r>
          </a:p>
          <a:p>
            <a:pPr marL="800100" lvl="1" indent="-342900">
              <a:lnSpc>
                <a:spcPts val="3359"/>
              </a:lnSpc>
              <a:buFont typeface="Arial" panose="020B0604020202020204" pitchFamily="34" charset="0"/>
              <a:buChar char="•"/>
            </a:pPr>
            <a:r>
              <a:rPr lang="en-US" sz="2000" spc="-96" dirty="0">
                <a:solidFill>
                  <a:srgbClr val="D8D8D8"/>
                </a:solidFill>
                <a:highlight>
                  <a:srgbClr val="800000"/>
                </a:highlight>
                <a:latin typeface="Times New Roman" panose="02020603050405020304" pitchFamily="18" charset="0"/>
                <a:ea typeface="Poppins"/>
                <a:cs typeface="Times New Roman" panose="02020603050405020304" pitchFamily="18" charset="0"/>
                <a:sym typeface="Poppins"/>
              </a:rPr>
              <a:t>Discount offered      : Discount offered on that specific product.</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Weight in </a:t>
            </a:r>
            <a:r>
              <a:rPr lang="en-US" sz="2000" spc="-96" dirty="0" err="1">
                <a:solidFill>
                  <a:srgbClr val="D8D8D8"/>
                </a:solidFill>
                <a:latin typeface="Times New Roman" panose="02020603050405020304" pitchFamily="18" charset="0"/>
                <a:ea typeface="Poppins"/>
                <a:cs typeface="Times New Roman" panose="02020603050405020304" pitchFamily="18" charset="0"/>
                <a:sym typeface="Poppins"/>
              </a:rPr>
              <a:t>gms</a:t>
            </a: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          : It is the weight in grams.</a:t>
            </a:r>
          </a:p>
          <a:p>
            <a:pPr marL="800100" lvl="1" indent="-342900">
              <a:lnSpc>
                <a:spcPts val="3359"/>
              </a:lnSpc>
              <a:buFont typeface="Arial" panose="020B0604020202020204" pitchFamily="34" charset="0"/>
              <a:buChar char="•"/>
            </a:pPr>
            <a:r>
              <a:rPr lang="en-US" sz="2000" spc="-96" dirty="0">
                <a:solidFill>
                  <a:srgbClr val="D8D8D8"/>
                </a:solidFill>
                <a:latin typeface="Times New Roman" panose="02020603050405020304" pitchFamily="18" charset="0"/>
                <a:ea typeface="Poppins"/>
                <a:cs typeface="Times New Roman" panose="02020603050405020304" pitchFamily="18" charset="0"/>
                <a:sym typeface="Poppins"/>
              </a:rPr>
              <a:t>Reached on time      : It is the target variable, 1 Indicates that the product has reached on time and 0 indicates it has NOT reached on time.</a:t>
            </a:r>
          </a:p>
          <a:p>
            <a:pPr marL="800100" lvl="1" indent="-342900">
              <a:lnSpc>
                <a:spcPts val="3359"/>
              </a:lnSpc>
              <a:buFont typeface="Arial" panose="020B0604020202020204" pitchFamily="34" charset="0"/>
              <a:buChar char="•"/>
            </a:pPr>
            <a:r>
              <a:rPr lang="en-US" sz="2000" spc="-96" dirty="0" err="1">
                <a:solidFill>
                  <a:srgbClr val="D8D8D8"/>
                </a:solidFill>
                <a:highlight>
                  <a:srgbClr val="008080"/>
                </a:highlight>
                <a:latin typeface="Times New Roman" panose="02020603050405020304" pitchFamily="18" charset="0"/>
                <a:ea typeface="Poppins"/>
                <a:cs typeface="Times New Roman" panose="02020603050405020304" pitchFamily="18" charset="0"/>
                <a:sym typeface="Poppins"/>
              </a:rPr>
              <a:t>cost_after_discount</a:t>
            </a:r>
            <a:r>
              <a:rPr lang="en-US" sz="2000" spc="-96" dirty="0">
                <a:solidFill>
                  <a:srgbClr val="D8D8D8"/>
                </a:solidFill>
                <a:highlight>
                  <a:srgbClr val="008080"/>
                </a:highlight>
                <a:latin typeface="Times New Roman" panose="02020603050405020304" pitchFamily="18" charset="0"/>
                <a:ea typeface="Poppins"/>
                <a:cs typeface="Times New Roman" panose="02020603050405020304" pitchFamily="18" charset="0"/>
                <a:sym typeface="Poppins"/>
              </a:rPr>
              <a:t> : (Cost of the Product) * (Discount offered)</a:t>
            </a:r>
          </a:p>
        </p:txBody>
      </p:sp>
      <p:sp>
        <p:nvSpPr>
          <p:cNvPr id="10" name="TextBox 10"/>
          <p:cNvSpPr txBox="1"/>
          <p:nvPr/>
        </p:nvSpPr>
        <p:spPr>
          <a:xfrm>
            <a:off x="606256" y="214803"/>
            <a:ext cx="8115300" cy="1033873"/>
          </a:xfrm>
          <a:prstGeom prst="rect">
            <a:avLst/>
          </a:prstGeom>
        </p:spPr>
        <p:txBody>
          <a:bodyPr lIns="0" tIns="0" rIns="0" bIns="0" rtlCol="0" anchor="t">
            <a:spAutoFit/>
          </a:bodyPr>
          <a:lstStyle/>
          <a:p>
            <a:pPr algn="l">
              <a:lnSpc>
                <a:spcPts val="8584"/>
              </a:lnSpc>
            </a:pPr>
            <a:r>
              <a:rPr lang="en-US" sz="6000" spc="-343" dirty="0">
                <a:solidFill>
                  <a:srgbClr val="F6F6F6"/>
                </a:solidFill>
                <a:latin typeface="Agrandir Bold" panose="020B0604020202020204" charset="0"/>
                <a:ea typeface="Agrandir"/>
                <a:cs typeface="Agrandir"/>
                <a:sym typeface="Agrandir"/>
              </a:rPr>
              <a:t>Data Overview</a:t>
            </a:r>
          </a:p>
        </p:txBody>
      </p:sp>
      <p:pic>
        <p:nvPicPr>
          <p:cNvPr id="14" name="Picture 13">
            <a:extLst>
              <a:ext uri="{FF2B5EF4-FFF2-40B4-BE49-F238E27FC236}">
                <a16:creationId xmlns:a16="http://schemas.microsoft.com/office/drawing/2014/main" id="{E19A30BC-52D0-4299-38BF-A39C169AAE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798" y="1546343"/>
            <a:ext cx="11487074" cy="1661767"/>
          </a:xfrm>
          <a:prstGeom prst="rect">
            <a:avLst/>
          </a:prstGeom>
        </p:spPr>
      </p:pic>
      <p:grpSp>
        <p:nvGrpSpPr>
          <p:cNvPr id="20" name="Google Shape;268;p22">
            <a:extLst>
              <a:ext uri="{FF2B5EF4-FFF2-40B4-BE49-F238E27FC236}">
                <a16:creationId xmlns:a16="http://schemas.microsoft.com/office/drawing/2014/main" id="{EA5262CE-7CA9-38C1-614D-199F20E01414}"/>
              </a:ext>
            </a:extLst>
          </p:cNvPr>
          <p:cNvGrpSpPr/>
          <p:nvPr/>
        </p:nvGrpSpPr>
        <p:grpSpPr>
          <a:xfrm>
            <a:off x="13933076" y="3322139"/>
            <a:ext cx="2996372" cy="1338640"/>
            <a:chOff x="7455750" y="2874850"/>
            <a:chExt cx="984000" cy="589800"/>
          </a:xfrm>
        </p:grpSpPr>
        <p:sp>
          <p:nvSpPr>
            <p:cNvPr id="21" name="Google Shape;269;p22">
              <a:extLst>
                <a:ext uri="{FF2B5EF4-FFF2-40B4-BE49-F238E27FC236}">
                  <a16:creationId xmlns:a16="http://schemas.microsoft.com/office/drawing/2014/main" id="{FFB5FE20-CEFD-4057-31EF-0678880A56A3}"/>
                </a:ext>
              </a:extLst>
            </p:cNvPr>
            <p:cNvSpPr txBox="1"/>
            <p:nvPr/>
          </p:nvSpPr>
          <p:spPr>
            <a:xfrm>
              <a:off x="7455750" y="2874850"/>
              <a:ext cx="984000" cy="58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2000" dirty="0">
                  <a:solidFill>
                    <a:schemeClr val="lt1"/>
                  </a:solidFill>
                  <a:latin typeface="Times New Roman" panose="02020603050405020304" pitchFamily="18" charset="0"/>
                  <a:ea typeface="Lato"/>
                  <a:cs typeface="Times New Roman" panose="02020603050405020304" pitchFamily="18" charset="0"/>
                  <a:sym typeface="Lato"/>
                </a:rPr>
                <a:t>Keterangan:</a:t>
              </a:r>
              <a:endParaRPr sz="2000" dirty="0">
                <a:solidFill>
                  <a:schemeClr val="lt1"/>
                </a:solidFill>
                <a:latin typeface="Times New Roman" panose="02020603050405020304" pitchFamily="18" charset="0"/>
                <a:ea typeface="Lato"/>
                <a:cs typeface="Times New Roman" panose="02020603050405020304" pitchFamily="18" charset="0"/>
                <a:sym typeface="Lato"/>
              </a:endParaRPr>
            </a:p>
            <a:p>
              <a:pPr marL="0" lvl="0" indent="0" algn="l" rtl="0">
                <a:lnSpc>
                  <a:spcPct val="115000"/>
                </a:lnSpc>
                <a:spcBef>
                  <a:spcPts val="0"/>
                </a:spcBef>
                <a:spcAft>
                  <a:spcPts val="0"/>
                </a:spcAft>
                <a:buNone/>
              </a:pPr>
              <a:r>
                <a:rPr lang="id" sz="2000" dirty="0">
                  <a:solidFill>
                    <a:schemeClr val="lt1"/>
                  </a:solidFill>
                  <a:latin typeface="Times New Roman" panose="02020603050405020304" pitchFamily="18" charset="0"/>
                  <a:ea typeface="Lato"/>
                  <a:cs typeface="Times New Roman" panose="02020603050405020304" pitchFamily="18" charset="0"/>
                  <a:sym typeface="Lato"/>
                </a:rPr>
                <a:t>          Drop</a:t>
              </a:r>
              <a:endParaRPr sz="2000" dirty="0">
                <a:solidFill>
                  <a:schemeClr val="lt1"/>
                </a:solidFill>
                <a:latin typeface="Times New Roman" panose="02020603050405020304" pitchFamily="18" charset="0"/>
                <a:ea typeface="Lato"/>
                <a:cs typeface="Times New Roman" panose="02020603050405020304" pitchFamily="18" charset="0"/>
                <a:sym typeface="Lato"/>
              </a:endParaRPr>
            </a:p>
            <a:p>
              <a:pPr marL="0" lvl="0" indent="0" algn="l" rtl="0">
                <a:lnSpc>
                  <a:spcPct val="115000"/>
                </a:lnSpc>
                <a:spcBef>
                  <a:spcPts val="0"/>
                </a:spcBef>
                <a:spcAft>
                  <a:spcPts val="0"/>
                </a:spcAft>
                <a:buNone/>
              </a:pPr>
              <a:r>
                <a:rPr lang="id" sz="2000" dirty="0">
                  <a:solidFill>
                    <a:schemeClr val="lt1"/>
                  </a:solidFill>
                  <a:latin typeface="Times New Roman" panose="02020603050405020304" pitchFamily="18" charset="0"/>
                  <a:ea typeface="Lato"/>
                  <a:cs typeface="Times New Roman" panose="02020603050405020304" pitchFamily="18" charset="0"/>
                  <a:sym typeface="Lato"/>
                </a:rPr>
                <a:t>          New features</a:t>
              </a:r>
              <a:endParaRPr sz="2000" dirty="0">
                <a:solidFill>
                  <a:schemeClr val="lt1"/>
                </a:solidFill>
                <a:latin typeface="Times New Roman" panose="02020603050405020304" pitchFamily="18" charset="0"/>
                <a:ea typeface="Lato"/>
                <a:cs typeface="Times New Roman" panose="02020603050405020304" pitchFamily="18" charset="0"/>
                <a:sym typeface="Lato"/>
              </a:endParaRPr>
            </a:p>
          </p:txBody>
        </p:sp>
        <p:sp>
          <p:nvSpPr>
            <p:cNvPr id="22" name="Google Shape;270;p22">
              <a:extLst>
                <a:ext uri="{FF2B5EF4-FFF2-40B4-BE49-F238E27FC236}">
                  <a16:creationId xmlns:a16="http://schemas.microsoft.com/office/drawing/2014/main" id="{D58CAA6F-F2AE-4E85-D649-FD68CC131F41}"/>
                </a:ext>
              </a:extLst>
            </p:cNvPr>
            <p:cNvSpPr/>
            <p:nvPr/>
          </p:nvSpPr>
          <p:spPr>
            <a:xfrm>
              <a:off x="7586641" y="3096264"/>
              <a:ext cx="80442" cy="101735"/>
            </a:xfrm>
            <a:prstGeom prst="ellipse">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71;p22">
              <a:extLst>
                <a:ext uri="{FF2B5EF4-FFF2-40B4-BE49-F238E27FC236}">
                  <a16:creationId xmlns:a16="http://schemas.microsoft.com/office/drawing/2014/main" id="{468A38C5-59B5-3F7E-AD1D-A80E5DD3DFC3}"/>
                </a:ext>
              </a:extLst>
            </p:cNvPr>
            <p:cNvSpPr/>
            <p:nvPr/>
          </p:nvSpPr>
          <p:spPr>
            <a:xfrm>
              <a:off x="7585818" y="3250322"/>
              <a:ext cx="82087" cy="108157"/>
            </a:xfrm>
            <a:prstGeom prst="ellipse">
              <a:avLst/>
            </a:prstGeom>
            <a:solidFill>
              <a:srgbClr val="1B78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 name="Freeform 3">
            <a:extLst>
              <a:ext uri="{FF2B5EF4-FFF2-40B4-BE49-F238E27FC236}">
                <a16:creationId xmlns:a16="http://schemas.microsoft.com/office/drawing/2014/main" id="{771123D9-D7BD-BCA8-F5C9-0995A735FA19}"/>
              </a:ext>
            </a:extLst>
          </p:cNvPr>
          <p:cNvSpPr/>
          <p:nvPr/>
        </p:nvSpPr>
        <p:spPr>
          <a:xfrm rot="14377122">
            <a:off x="7049775" y="-6939258"/>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2">
              <a:alphaModFix amt="55000"/>
            </a:blip>
            <a:stretch>
              <a:fillRect/>
            </a:stretch>
          </a:blipFill>
        </p:spPr>
      </p:sp>
      <p:sp>
        <p:nvSpPr>
          <p:cNvPr id="6" name="TextBox 22">
            <a:extLst>
              <a:ext uri="{FF2B5EF4-FFF2-40B4-BE49-F238E27FC236}">
                <a16:creationId xmlns:a16="http://schemas.microsoft.com/office/drawing/2014/main" id="{92CEBEB5-F28B-C47D-1E64-405D5860C19D}"/>
              </a:ext>
            </a:extLst>
          </p:cNvPr>
          <p:cNvSpPr txBox="1"/>
          <p:nvPr/>
        </p:nvSpPr>
        <p:spPr>
          <a:xfrm>
            <a:off x="12544571" y="1546343"/>
            <a:ext cx="3750023" cy="1006301"/>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2000" spc="36" dirty="0">
                <a:solidFill>
                  <a:srgbClr val="FFFFFF"/>
                </a:solidFill>
                <a:latin typeface="Times New Roman" panose="02020603050405020304" pitchFamily="18" charset="0"/>
                <a:ea typeface="Poppins"/>
                <a:cs typeface="Times New Roman" panose="02020603050405020304" pitchFamily="18" charset="0"/>
                <a:sym typeface="Poppins"/>
                <a:hlinkClick r:id="rId6"/>
              </a:rPr>
              <a:t>E-Commerce Shipping Data</a:t>
            </a:r>
            <a:endParaRPr lang="en-US" sz="2000" spc="36" dirty="0">
              <a:solidFill>
                <a:srgbClr val="FFFFFF"/>
              </a:solidFill>
              <a:latin typeface="Times New Roman" panose="02020603050405020304" pitchFamily="18" charset="0"/>
              <a:ea typeface="Poppins"/>
              <a:cs typeface="Times New Roman" panose="02020603050405020304" pitchFamily="18" charset="0"/>
              <a:sym typeface="Poppins"/>
            </a:endParaRPr>
          </a:p>
          <a:p>
            <a:pPr marL="285750" indent="-285750" algn="l">
              <a:lnSpc>
                <a:spcPts val="2700"/>
              </a:lnSpc>
              <a:buFont typeface="Arial" panose="020B0604020202020204" pitchFamily="34" charset="0"/>
              <a:buChar char="•"/>
            </a:pPr>
            <a:r>
              <a:rPr lang="en-US" sz="2000" spc="36" dirty="0">
                <a:solidFill>
                  <a:srgbClr val="FFFFFF"/>
                </a:solidFill>
                <a:latin typeface="Times New Roman" panose="02020603050405020304" pitchFamily="18" charset="0"/>
                <a:ea typeface="Poppins"/>
                <a:cs typeface="Times New Roman" panose="02020603050405020304" pitchFamily="18" charset="0"/>
                <a:sym typeface="Poppins"/>
              </a:rPr>
              <a:t>Dataset contains </a:t>
            </a:r>
            <a:r>
              <a:rPr lang="en-US" sz="2000" b="1" u="sng" spc="36" dirty="0">
                <a:solidFill>
                  <a:srgbClr val="FFC000"/>
                </a:solidFill>
                <a:latin typeface="Times New Roman" panose="02020603050405020304" pitchFamily="18" charset="0"/>
                <a:ea typeface="Poppins"/>
                <a:cs typeface="Times New Roman" panose="02020603050405020304" pitchFamily="18" charset="0"/>
                <a:sym typeface="Poppins"/>
              </a:rPr>
              <a:t>10.999 rows </a:t>
            </a:r>
            <a:r>
              <a:rPr lang="en-US" sz="2000" spc="36" dirty="0">
                <a:solidFill>
                  <a:srgbClr val="FFFFFF"/>
                </a:solidFill>
                <a:latin typeface="Times New Roman" panose="02020603050405020304" pitchFamily="18" charset="0"/>
                <a:ea typeface="Poppins"/>
                <a:cs typeface="Times New Roman" panose="02020603050405020304" pitchFamily="18" charset="0"/>
                <a:sym typeface="Poppins"/>
              </a:rPr>
              <a:t>with </a:t>
            </a:r>
            <a:r>
              <a:rPr lang="en-US" sz="2000" b="1" u="sng" spc="36" dirty="0">
                <a:solidFill>
                  <a:srgbClr val="FFC000"/>
                </a:solidFill>
                <a:latin typeface="Times New Roman" panose="02020603050405020304" pitchFamily="18" charset="0"/>
                <a:ea typeface="Poppins"/>
                <a:cs typeface="Times New Roman" panose="02020603050405020304" pitchFamily="18" charset="0"/>
                <a:sym typeface="Poppins"/>
              </a:rPr>
              <a:t>12 features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61751">
            <a:off x="4933951" y="2502673"/>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p:cNvSpPr/>
          <p:nvPr/>
        </p:nvSpPr>
        <p:spPr>
          <a:xfrm rot="16736866">
            <a:off x="9705194" y="-4754025"/>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
        <p:nvSpPr>
          <p:cNvPr id="4" name="Freeform 4"/>
          <p:cNvSpPr/>
          <p:nvPr/>
        </p:nvSpPr>
        <p:spPr>
          <a:xfrm rot="-7047732">
            <a:off x="85328" y="5511065"/>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txBody>
          <a:bodyPr/>
          <a:lstStyle/>
          <a:p>
            <a:r>
              <a:rPr lang="en-US" dirty="0"/>
              <a:t>1 </a:t>
            </a:r>
            <a:endParaRPr lang="en-ID" dirty="0"/>
          </a:p>
        </p:txBody>
      </p:sp>
      <p:sp>
        <p:nvSpPr>
          <p:cNvPr id="5" name="Freeform 5"/>
          <p:cNvSpPr/>
          <p:nvPr/>
        </p:nvSpPr>
        <p:spPr>
          <a:xfrm>
            <a:off x="1627451" y="4032656"/>
            <a:ext cx="1417512" cy="1417512"/>
          </a:xfrm>
          <a:custGeom>
            <a:avLst/>
            <a:gdLst/>
            <a:ahLst/>
            <a:cxnLst/>
            <a:rect l="l" t="t" r="r" b="b"/>
            <a:pathLst>
              <a:path w="1417512" h="1417512">
                <a:moveTo>
                  <a:pt x="0" y="0"/>
                </a:moveTo>
                <a:lnTo>
                  <a:pt x="1417513" y="0"/>
                </a:lnTo>
                <a:lnTo>
                  <a:pt x="1417513" y="1417512"/>
                </a:lnTo>
                <a:lnTo>
                  <a:pt x="0" y="1417512"/>
                </a:lnTo>
                <a:lnTo>
                  <a:pt x="0" y="0"/>
                </a:lnTo>
                <a:close/>
              </a:path>
            </a:pathLst>
          </a:custGeom>
          <a:blipFill>
            <a:blip r:embed="rId4">
              <a:alphaModFix amt="84000"/>
              <a:extLst>
                <a:ext uri="{96DAC541-7B7A-43D3-8B79-37D633B846F1}">
                  <asvg:svgBlip xmlns:asvg="http://schemas.microsoft.com/office/drawing/2016/SVG/main" r:embed="rId5"/>
                </a:ext>
              </a:extLst>
            </a:blip>
            <a:stretch>
              <a:fillRect/>
            </a:stretch>
          </a:blipFill>
        </p:spPr>
      </p:sp>
      <p:sp>
        <p:nvSpPr>
          <p:cNvPr id="6" name="Freeform 6"/>
          <p:cNvSpPr/>
          <p:nvPr/>
        </p:nvSpPr>
        <p:spPr>
          <a:xfrm>
            <a:off x="2009795" y="4414999"/>
            <a:ext cx="652825" cy="652825"/>
          </a:xfrm>
          <a:custGeom>
            <a:avLst/>
            <a:gdLst/>
            <a:ahLst/>
            <a:cxnLst/>
            <a:rect l="l" t="t" r="r" b="b"/>
            <a:pathLst>
              <a:path w="652825" h="652825">
                <a:moveTo>
                  <a:pt x="0" y="0"/>
                </a:moveTo>
                <a:lnTo>
                  <a:pt x="652825" y="0"/>
                </a:lnTo>
                <a:lnTo>
                  <a:pt x="652825" y="652825"/>
                </a:lnTo>
                <a:lnTo>
                  <a:pt x="0" y="652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031348" y="403265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8">
              <a:alphaModFix amt="84000"/>
              <a:extLst>
                <a:ext uri="{96DAC541-7B7A-43D3-8B79-37D633B846F1}">
                  <asvg:svgBlip xmlns:asvg="http://schemas.microsoft.com/office/drawing/2016/SVG/main" r:embed="rId9"/>
                </a:ext>
              </a:extLst>
            </a:blip>
            <a:stretch>
              <a:fillRect/>
            </a:stretch>
          </a:blipFill>
        </p:spPr>
      </p:sp>
      <p:sp>
        <p:nvSpPr>
          <p:cNvPr id="8" name="Freeform 8"/>
          <p:cNvSpPr/>
          <p:nvPr/>
        </p:nvSpPr>
        <p:spPr>
          <a:xfrm>
            <a:off x="5351791" y="4353099"/>
            <a:ext cx="776625" cy="776625"/>
          </a:xfrm>
          <a:custGeom>
            <a:avLst/>
            <a:gdLst/>
            <a:ahLst/>
            <a:cxnLst/>
            <a:rect l="l" t="t" r="r" b="b"/>
            <a:pathLst>
              <a:path w="776625" h="776625">
                <a:moveTo>
                  <a:pt x="0" y="0"/>
                </a:moveTo>
                <a:lnTo>
                  <a:pt x="776625" y="0"/>
                </a:lnTo>
                <a:lnTo>
                  <a:pt x="776625" y="776626"/>
                </a:lnTo>
                <a:lnTo>
                  <a:pt x="0" y="776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839140" y="403265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12">
              <a:alphaModFix amt="84000"/>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2204931" y="4398447"/>
            <a:ext cx="685931" cy="685931"/>
          </a:xfrm>
          <a:custGeom>
            <a:avLst/>
            <a:gdLst/>
            <a:ahLst/>
            <a:cxnLst/>
            <a:rect l="l" t="t" r="r" b="b"/>
            <a:pathLst>
              <a:path w="685931" h="685931">
                <a:moveTo>
                  <a:pt x="0" y="0"/>
                </a:moveTo>
                <a:lnTo>
                  <a:pt x="685930" y="0"/>
                </a:lnTo>
                <a:lnTo>
                  <a:pt x="685930" y="685930"/>
                </a:lnTo>
                <a:lnTo>
                  <a:pt x="0" y="6859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435244" y="403265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16">
              <a:alphaModFix amt="84000"/>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789261" y="4386673"/>
            <a:ext cx="709477" cy="709477"/>
          </a:xfrm>
          <a:custGeom>
            <a:avLst/>
            <a:gdLst/>
            <a:ahLst/>
            <a:cxnLst/>
            <a:rect l="l" t="t" r="r" b="b"/>
            <a:pathLst>
              <a:path w="709477" h="709477">
                <a:moveTo>
                  <a:pt x="0" y="0"/>
                </a:moveTo>
                <a:lnTo>
                  <a:pt x="709478" y="0"/>
                </a:lnTo>
                <a:lnTo>
                  <a:pt x="709478" y="709477"/>
                </a:lnTo>
                <a:lnTo>
                  <a:pt x="0" y="70947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15243036" y="4032656"/>
            <a:ext cx="1417512" cy="1417512"/>
          </a:xfrm>
          <a:custGeom>
            <a:avLst/>
            <a:gdLst/>
            <a:ahLst/>
            <a:cxnLst/>
            <a:rect l="l" t="t" r="r" b="b"/>
            <a:pathLst>
              <a:path w="1417512" h="1417512">
                <a:moveTo>
                  <a:pt x="0" y="0"/>
                </a:moveTo>
                <a:lnTo>
                  <a:pt x="1417513" y="0"/>
                </a:lnTo>
                <a:lnTo>
                  <a:pt x="1417513" y="1417512"/>
                </a:lnTo>
                <a:lnTo>
                  <a:pt x="0" y="1417512"/>
                </a:lnTo>
                <a:lnTo>
                  <a:pt x="0" y="0"/>
                </a:lnTo>
                <a:close/>
              </a:path>
            </a:pathLst>
          </a:custGeom>
          <a:blipFill>
            <a:blip r:embed="rId20">
              <a:alphaModFix amt="8400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5613557" y="4403177"/>
            <a:ext cx="676470" cy="676470"/>
          </a:xfrm>
          <a:custGeom>
            <a:avLst/>
            <a:gdLst/>
            <a:ahLst/>
            <a:cxnLst/>
            <a:rect l="l" t="t" r="r" b="b"/>
            <a:pathLst>
              <a:path w="676470" h="676470">
                <a:moveTo>
                  <a:pt x="0" y="0"/>
                </a:moveTo>
                <a:lnTo>
                  <a:pt x="676471" y="0"/>
                </a:lnTo>
                <a:lnTo>
                  <a:pt x="676471" y="676470"/>
                </a:lnTo>
                <a:lnTo>
                  <a:pt x="0" y="67647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TextBox 15"/>
          <p:cNvSpPr txBox="1"/>
          <p:nvPr/>
        </p:nvSpPr>
        <p:spPr>
          <a:xfrm>
            <a:off x="816800" y="5548149"/>
            <a:ext cx="3461903" cy="379591"/>
          </a:xfrm>
          <a:prstGeom prst="rect">
            <a:avLst/>
          </a:prstGeom>
        </p:spPr>
        <p:txBody>
          <a:bodyPr wrap="square" lIns="0" tIns="0" rIns="0" bIns="0" rtlCol="0" anchor="t">
            <a:spAutoFit/>
          </a:bodyPr>
          <a:lstStyle/>
          <a:p>
            <a:pPr algn="l">
              <a:lnSpc>
                <a:spcPts val="3150"/>
              </a:lnSpc>
            </a:pPr>
            <a:r>
              <a:rPr lang="en-US" sz="2400" b="1" spc="42" dirty="0">
                <a:solidFill>
                  <a:srgbClr val="FFC000"/>
                </a:solidFill>
                <a:latin typeface="Times New Roman" panose="02020603050405020304" pitchFamily="18" charset="0"/>
                <a:ea typeface="Aileron Regular Bold"/>
                <a:cs typeface="Times New Roman" panose="02020603050405020304" pitchFamily="18" charset="0"/>
                <a:sym typeface="Aileron Regular Bold"/>
              </a:rPr>
              <a:t>Preprocessing Data</a:t>
            </a:r>
            <a:r>
              <a:rPr lang="en-US" sz="2000" b="1" spc="42" dirty="0">
                <a:solidFill>
                  <a:srgbClr val="FFC000"/>
                </a:solidFill>
                <a:latin typeface="Poppins" panose="00000500000000000000" pitchFamily="2" charset="0"/>
                <a:ea typeface="Aileron Regular Bold"/>
                <a:cs typeface="Poppins" panose="00000500000000000000" pitchFamily="2" charset="0"/>
                <a:sym typeface="Aileron Regular Bold"/>
              </a:rPr>
              <a:t>:</a:t>
            </a:r>
          </a:p>
        </p:txBody>
      </p:sp>
      <p:sp>
        <p:nvSpPr>
          <p:cNvPr id="16" name="TextBox 16"/>
          <p:cNvSpPr txBox="1"/>
          <p:nvPr/>
        </p:nvSpPr>
        <p:spPr>
          <a:xfrm>
            <a:off x="783837" y="6102230"/>
            <a:ext cx="3504217" cy="2055563"/>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Change column names</a:t>
            </a:r>
          </a:p>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Missing value check </a:t>
            </a:r>
          </a:p>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Data duplicated check </a:t>
            </a:r>
          </a:p>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Outlier check </a:t>
            </a:r>
          </a:p>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Categorical encoding</a:t>
            </a:r>
          </a:p>
          <a:p>
            <a:pPr marL="285750" indent="-285750">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Split data (train and test</a:t>
            </a:r>
            <a:r>
              <a:rPr lang="en-US" spc="36" dirty="0">
                <a:solidFill>
                  <a:srgbClr val="FFFFFF"/>
                </a:solidFill>
                <a:latin typeface="Poppins"/>
                <a:ea typeface="Poppins"/>
                <a:cs typeface="Poppins"/>
                <a:sym typeface="Poppins"/>
              </a:rPr>
              <a:t>)</a:t>
            </a:r>
          </a:p>
        </p:txBody>
      </p:sp>
      <p:sp>
        <p:nvSpPr>
          <p:cNvPr id="17" name="TextBox 17"/>
          <p:cNvSpPr txBox="1"/>
          <p:nvPr/>
        </p:nvSpPr>
        <p:spPr>
          <a:xfrm>
            <a:off x="4371273" y="5548149"/>
            <a:ext cx="2813855" cy="789960"/>
          </a:xfrm>
          <a:prstGeom prst="rect">
            <a:avLst/>
          </a:prstGeom>
        </p:spPr>
        <p:txBody>
          <a:bodyPr wrap="square" lIns="0" tIns="0" rIns="0" bIns="0" rtlCol="0" anchor="t">
            <a:spAutoFit/>
          </a:bodyPr>
          <a:lstStyle/>
          <a:p>
            <a:pPr algn="l">
              <a:lnSpc>
                <a:spcPts val="3150"/>
              </a:lnSpc>
            </a:pPr>
            <a:r>
              <a:rPr lang="en-US" sz="2400" b="1" spc="42" dirty="0">
                <a:solidFill>
                  <a:srgbClr val="FFC000"/>
                </a:solidFill>
                <a:latin typeface="Times New Roman" panose="02020603050405020304" pitchFamily="18" charset="0"/>
                <a:ea typeface="Poppins Bold"/>
                <a:cs typeface="Times New Roman" panose="02020603050405020304" pitchFamily="18" charset="0"/>
                <a:sym typeface="Poppins Bold"/>
              </a:rPr>
              <a:t>Data Understanding &amp; EDA</a:t>
            </a:r>
          </a:p>
        </p:txBody>
      </p:sp>
      <p:sp>
        <p:nvSpPr>
          <p:cNvPr id="19" name="TextBox 19"/>
          <p:cNvSpPr txBox="1"/>
          <p:nvPr/>
        </p:nvSpPr>
        <p:spPr>
          <a:xfrm>
            <a:off x="7894810" y="5546353"/>
            <a:ext cx="2615015" cy="383182"/>
          </a:xfrm>
          <a:prstGeom prst="rect">
            <a:avLst/>
          </a:prstGeom>
        </p:spPr>
        <p:txBody>
          <a:bodyPr lIns="0" tIns="0" rIns="0" bIns="0" rtlCol="0" anchor="t">
            <a:spAutoFit/>
          </a:bodyPr>
          <a:lstStyle/>
          <a:p>
            <a:pPr algn="l">
              <a:lnSpc>
                <a:spcPts val="3150"/>
              </a:lnSpc>
            </a:pPr>
            <a:r>
              <a:rPr lang="en-US" sz="2400" b="1" spc="42" dirty="0">
                <a:solidFill>
                  <a:srgbClr val="FFC000"/>
                </a:solidFill>
                <a:latin typeface="Times New Roman" panose="02020603050405020304" pitchFamily="18" charset="0"/>
                <a:ea typeface="Aileron Regular Bold"/>
                <a:cs typeface="Times New Roman" panose="02020603050405020304" pitchFamily="18" charset="0"/>
                <a:sym typeface="Aileron Regular Bold"/>
              </a:rPr>
              <a:t>Modeling using</a:t>
            </a:r>
            <a:r>
              <a:rPr lang="en-US" sz="2100" b="1" spc="42" dirty="0">
                <a:solidFill>
                  <a:srgbClr val="FFC000"/>
                </a:solidFill>
                <a:latin typeface="Poppins" panose="00000500000000000000" pitchFamily="2" charset="0"/>
                <a:ea typeface="Aileron Regular Bold"/>
                <a:cs typeface="Poppins" panose="00000500000000000000" pitchFamily="2" charset="0"/>
                <a:sym typeface="Aileron Regular Bold"/>
              </a:rPr>
              <a:t>: </a:t>
            </a:r>
          </a:p>
        </p:txBody>
      </p:sp>
      <p:sp>
        <p:nvSpPr>
          <p:cNvPr id="20" name="TextBox 20"/>
          <p:cNvSpPr txBox="1"/>
          <p:nvPr/>
        </p:nvSpPr>
        <p:spPr>
          <a:xfrm>
            <a:off x="7999743" y="6102230"/>
            <a:ext cx="2615015" cy="2055563"/>
          </a:xfrm>
          <a:prstGeom prst="rect">
            <a:avLst/>
          </a:prstGeom>
        </p:spPr>
        <p:txBody>
          <a:bodyPr lIns="0" tIns="0" rIns="0" bIns="0" rtlCol="0" anchor="t">
            <a:spAutoFit/>
          </a:bodyPr>
          <a:lstStyle/>
          <a:p>
            <a:pPr marL="285750" indent="-285750" algn="l">
              <a:lnSpc>
                <a:spcPts val="2700"/>
              </a:lnSpc>
              <a:buFont typeface="Arial" panose="020B0604020202020204" pitchFamily="34" charset="0"/>
              <a:buChar char="•"/>
            </a:pPr>
            <a:r>
              <a:rPr lang="en-US" spc="36" dirty="0" err="1">
                <a:solidFill>
                  <a:srgbClr val="FFFFFF"/>
                </a:solidFill>
                <a:latin typeface="Times New Roman" panose="02020603050405020304" pitchFamily="18" charset="0"/>
                <a:ea typeface="Poppins"/>
                <a:cs typeface="Times New Roman" panose="02020603050405020304" pitchFamily="18" charset="0"/>
                <a:sym typeface="Poppins"/>
              </a:rPr>
              <a:t>Logreg</a:t>
            </a:r>
            <a:endParaRPr lang="en-US" spc="36" dirty="0">
              <a:solidFill>
                <a:srgbClr val="FFFFFF"/>
              </a:solidFill>
              <a:latin typeface="Times New Roman" panose="02020603050405020304" pitchFamily="18" charset="0"/>
              <a:ea typeface="Poppins"/>
              <a:cs typeface="Times New Roman" panose="02020603050405020304" pitchFamily="18" charset="0"/>
              <a:sym typeface="Poppins"/>
            </a:endParaRPr>
          </a:p>
          <a:p>
            <a:pPr marL="285750" indent="-285750" algn="l">
              <a:lnSpc>
                <a:spcPts val="2700"/>
              </a:lnSpc>
              <a:buFont typeface="Arial" panose="020B0604020202020204" pitchFamily="34" charset="0"/>
              <a:buChar char="•"/>
            </a:pPr>
            <a:r>
              <a:rPr lang="en-US" sz="1800" spc="36" dirty="0">
                <a:solidFill>
                  <a:srgbClr val="FFFFFF"/>
                </a:solidFill>
                <a:latin typeface="Times New Roman" panose="02020603050405020304" pitchFamily="18" charset="0"/>
                <a:ea typeface="Poppins"/>
                <a:cs typeface="Times New Roman" panose="02020603050405020304" pitchFamily="18" charset="0"/>
                <a:sym typeface="Poppins"/>
              </a:rPr>
              <a:t>De</a:t>
            </a: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cision tree</a:t>
            </a:r>
          </a:p>
          <a:p>
            <a:pPr marL="285750" indent="-285750" algn="l">
              <a:lnSpc>
                <a:spcPts val="2700"/>
              </a:lnSpc>
              <a:buFont typeface="Arial" panose="020B0604020202020204" pitchFamily="34" charset="0"/>
              <a:buChar char="•"/>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Random forest</a:t>
            </a:r>
          </a:p>
          <a:p>
            <a:pPr marL="285750" indent="-285750" algn="l">
              <a:lnSpc>
                <a:spcPts val="2700"/>
              </a:lnSpc>
              <a:buFont typeface="Arial" panose="020B0604020202020204" pitchFamily="34" charset="0"/>
              <a:buChar char="•"/>
            </a:pPr>
            <a:r>
              <a:rPr lang="en-US" spc="36" dirty="0" err="1">
                <a:solidFill>
                  <a:srgbClr val="FFFFFF"/>
                </a:solidFill>
                <a:latin typeface="Times New Roman" panose="02020603050405020304" pitchFamily="18" charset="0"/>
                <a:ea typeface="Poppins"/>
                <a:cs typeface="Times New Roman" panose="02020603050405020304" pitchFamily="18" charset="0"/>
                <a:sym typeface="Poppins"/>
              </a:rPr>
              <a:t>XGBoost</a:t>
            </a:r>
            <a:endParaRPr lang="en-US" spc="36" dirty="0">
              <a:solidFill>
                <a:srgbClr val="FFFFFF"/>
              </a:solidFill>
              <a:latin typeface="Times New Roman" panose="02020603050405020304" pitchFamily="18" charset="0"/>
              <a:ea typeface="Poppins"/>
              <a:cs typeface="Times New Roman" panose="02020603050405020304" pitchFamily="18" charset="0"/>
              <a:sym typeface="Poppins"/>
            </a:endParaRPr>
          </a:p>
          <a:p>
            <a:pPr marL="285750" indent="-285750" algn="l">
              <a:lnSpc>
                <a:spcPts val="2700"/>
              </a:lnSpc>
              <a:buFont typeface="Arial" panose="020B0604020202020204" pitchFamily="34" charset="0"/>
              <a:buChar char="•"/>
            </a:pPr>
            <a:r>
              <a:rPr lang="en-US" spc="36" dirty="0" err="1">
                <a:solidFill>
                  <a:srgbClr val="FFFFFF"/>
                </a:solidFill>
                <a:latin typeface="Times New Roman" panose="02020603050405020304" pitchFamily="18" charset="0"/>
                <a:ea typeface="Poppins"/>
                <a:cs typeface="Times New Roman" panose="02020603050405020304" pitchFamily="18" charset="0"/>
                <a:sym typeface="Poppins"/>
              </a:rPr>
              <a:t>LightGBM</a:t>
            </a:r>
            <a:endParaRPr lang="en-US" spc="36" dirty="0">
              <a:solidFill>
                <a:srgbClr val="FFFFFF"/>
              </a:solidFill>
              <a:latin typeface="Times New Roman" panose="02020603050405020304" pitchFamily="18" charset="0"/>
              <a:ea typeface="Poppins"/>
              <a:cs typeface="Times New Roman" panose="02020603050405020304" pitchFamily="18" charset="0"/>
              <a:sym typeface="Poppins"/>
            </a:endParaRPr>
          </a:p>
          <a:p>
            <a:pPr marL="285750" indent="-285750" algn="l">
              <a:lnSpc>
                <a:spcPts val="2700"/>
              </a:lnSpc>
              <a:buFont typeface="Arial" panose="020B0604020202020204" pitchFamily="34" charset="0"/>
              <a:buChar char="•"/>
            </a:pPr>
            <a:endParaRPr lang="en-US" spc="36" dirty="0">
              <a:solidFill>
                <a:srgbClr val="FFFFFF"/>
              </a:solidFill>
              <a:latin typeface="Poppins"/>
              <a:ea typeface="Poppins"/>
              <a:cs typeface="Poppins"/>
              <a:sym typeface="Poppins"/>
            </a:endParaRPr>
          </a:p>
        </p:txBody>
      </p:sp>
      <p:sp>
        <p:nvSpPr>
          <p:cNvPr id="21" name="TextBox 21"/>
          <p:cNvSpPr txBox="1"/>
          <p:nvPr/>
        </p:nvSpPr>
        <p:spPr>
          <a:xfrm>
            <a:off x="11199798" y="5536316"/>
            <a:ext cx="2615015" cy="790281"/>
          </a:xfrm>
          <a:prstGeom prst="rect">
            <a:avLst/>
          </a:prstGeom>
        </p:spPr>
        <p:txBody>
          <a:bodyPr lIns="0" tIns="0" rIns="0" bIns="0" rtlCol="0" anchor="t">
            <a:spAutoFit/>
          </a:bodyPr>
          <a:lstStyle/>
          <a:p>
            <a:pPr algn="l">
              <a:lnSpc>
                <a:spcPts val="3150"/>
              </a:lnSpc>
            </a:pPr>
            <a:r>
              <a:rPr lang="en-US" sz="2400" b="1" spc="42" dirty="0">
                <a:solidFill>
                  <a:srgbClr val="FFC000"/>
                </a:solidFill>
                <a:latin typeface="Times New Roman" panose="02020603050405020304" pitchFamily="18" charset="0"/>
                <a:ea typeface="Aileron Regular Bold"/>
                <a:cs typeface="Times New Roman" panose="02020603050405020304" pitchFamily="18" charset="0"/>
                <a:sym typeface="Aileron Regular Bold"/>
              </a:rPr>
              <a:t>Evaluation model using F1 score</a:t>
            </a:r>
          </a:p>
        </p:txBody>
      </p:sp>
      <p:sp>
        <p:nvSpPr>
          <p:cNvPr id="22" name="TextBox 22"/>
          <p:cNvSpPr txBox="1"/>
          <p:nvPr/>
        </p:nvSpPr>
        <p:spPr>
          <a:xfrm>
            <a:off x="11199798" y="6505168"/>
            <a:ext cx="2615015" cy="1016817"/>
          </a:xfrm>
          <a:prstGeom prst="rect">
            <a:avLst/>
          </a:prstGeom>
        </p:spPr>
        <p:txBody>
          <a:bodyPr lIns="0" tIns="0" rIns="0" bIns="0" rtlCol="0" anchor="t">
            <a:spAutoFit/>
          </a:bodyPr>
          <a:lstStyle/>
          <a:p>
            <a:pPr algn="l">
              <a:lnSpc>
                <a:spcPts val="2700"/>
              </a:lnSpc>
            </a:pPr>
            <a:r>
              <a:rPr lang="en-US" spc="36" dirty="0">
                <a:solidFill>
                  <a:srgbClr val="FFFFFF"/>
                </a:solidFill>
                <a:latin typeface="Times New Roman" panose="02020603050405020304" pitchFamily="18" charset="0"/>
                <a:ea typeface="Poppins"/>
                <a:cs typeface="Times New Roman" panose="02020603050405020304" pitchFamily="18" charset="0"/>
                <a:sym typeface="Poppins"/>
              </a:rPr>
              <a:t>Choosing the best model based on the highest F1 score</a:t>
            </a:r>
            <a:endParaRPr lang="en-US" sz="1800" spc="36"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23" name="TextBox 23"/>
          <p:cNvSpPr txBox="1"/>
          <p:nvPr/>
        </p:nvSpPr>
        <p:spPr>
          <a:xfrm>
            <a:off x="14644284" y="5546353"/>
            <a:ext cx="2615015" cy="1190454"/>
          </a:xfrm>
          <a:prstGeom prst="rect">
            <a:avLst/>
          </a:prstGeom>
        </p:spPr>
        <p:txBody>
          <a:bodyPr lIns="0" tIns="0" rIns="0" bIns="0" rtlCol="0" anchor="t">
            <a:spAutoFit/>
          </a:bodyPr>
          <a:lstStyle/>
          <a:p>
            <a:pPr algn="l">
              <a:lnSpc>
                <a:spcPts val="3150"/>
              </a:lnSpc>
            </a:pPr>
            <a:r>
              <a:rPr lang="en-US" sz="2400" b="1" spc="42" dirty="0">
                <a:solidFill>
                  <a:srgbClr val="FFC000"/>
                </a:solidFill>
                <a:latin typeface="Times New Roman" panose="02020603050405020304" pitchFamily="18" charset="0"/>
                <a:ea typeface="Aileron Regular Bold"/>
                <a:cs typeface="Times New Roman" panose="02020603050405020304" pitchFamily="18" charset="0"/>
                <a:sym typeface="Aileron Regular Bold"/>
              </a:rPr>
              <a:t>Use the model for future shipping forecasting</a:t>
            </a:r>
          </a:p>
        </p:txBody>
      </p:sp>
      <p:sp>
        <p:nvSpPr>
          <p:cNvPr id="25" name="Freeform 25"/>
          <p:cNvSpPr/>
          <p:nvPr/>
        </p:nvSpPr>
        <p:spPr>
          <a:xfrm>
            <a:off x="3318987" y="4607688"/>
            <a:ext cx="1337235" cy="267447"/>
          </a:xfrm>
          <a:custGeom>
            <a:avLst/>
            <a:gdLst/>
            <a:ahLst/>
            <a:cxnLst/>
            <a:rect l="l" t="t" r="r" b="b"/>
            <a:pathLst>
              <a:path w="1337235" h="267447">
                <a:moveTo>
                  <a:pt x="0" y="0"/>
                </a:moveTo>
                <a:lnTo>
                  <a:pt x="1337235" y="0"/>
                </a:lnTo>
                <a:lnTo>
                  <a:pt x="1337235" y="267447"/>
                </a:lnTo>
                <a:lnTo>
                  <a:pt x="0" y="2674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6" name="Freeform 26"/>
          <p:cNvSpPr/>
          <p:nvPr/>
        </p:nvSpPr>
        <p:spPr>
          <a:xfrm>
            <a:off x="6753545" y="4607688"/>
            <a:ext cx="1337235" cy="267447"/>
          </a:xfrm>
          <a:custGeom>
            <a:avLst/>
            <a:gdLst/>
            <a:ahLst/>
            <a:cxnLst/>
            <a:rect l="l" t="t" r="r" b="b"/>
            <a:pathLst>
              <a:path w="1337235" h="267447">
                <a:moveTo>
                  <a:pt x="0" y="0"/>
                </a:moveTo>
                <a:lnTo>
                  <a:pt x="1337236" y="0"/>
                </a:lnTo>
                <a:lnTo>
                  <a:pt x="1337236" y="267447"/>
                </a:lnTo>
                <a:lnTo>
                  <a:pt x="0" y="2674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7" name="Freeform 27"/>
          <p:cNvSpPr/>
          <p:nvPr/>
        </p:nvSpPr>
        <p:spPr>
          <a:xfrm>
            <a:off x="10188103" y="4607688"/>
            <a:ext cx="1337235" cy="267447"/>
          </a:xfrm>
          <a:custGeom>
            <a:avLst/>
            <a:gdLst/>
            <a:ahLst/>
            <a:cxnLst/>
            <a:rect l="l" t="t" r="r" b="b"/>
            <a:pathLst>
              <a:path w="1337235" h="267447">
                <a:moveTo>
                  <a:pt x="0" y="0"/>
                </a:moveTo>
                <a:lnTo>
                  <a:pt x="1337236" y="0"/>
                </a:lnTo>
                <a:lnTo>
                  <a:pt x="1337236" y="267447"/>
                </a:lnTo>
                <a:lnTo>
                  <a:pt x="0" y="2674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8" name="Freeform 28"/>
          <p:cNvSpPr/>
          <p:nvPr/>
        </p:nvSpPr>
        <p:spPr>
          <a:xfrm>
            <a:off x="13622662" y="4607688"/>
            <a:ext cx="1337235" cy="267447"/>
          </a:xfrm>
          <a:custGeom>
            <a:avLst/>
            <a:gdLst/>
            <a:ahLst/>
            <a:cxnLst/>
            <a:rect l="l" t="t" r="r" b="b"/>
            <a:pathLst>
              <a:path w="1337235" h="267447">
                <a:moveTo>
                  <a:pt x="0" y="0"/>
                </a:moveTo>
                <a:lnTo>
                  <a:pt x="1337235" y="0"/>
                </a:lnTo>
                <a:lnTo>
                  <a:pt x="1337235" y="267447"/>
                </a:lnTo>
                <a:lnTo>
                  <a:pt x="0" y="2674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9" name="TextBox 29"/>
          <p:cNvSpPr txBox="1"/>
          <p:nvPr/>
        </p:nvSpPr>
        <p:spPr>
          <a:xfrm>
            <a:off x="151707" y="598026"/>
            <a:ext cx="5228258" cy="1024255"/>
          </a:xfrm>
          <a:prstGeom prst="rect">
            <a:avLst/>
          </a:prstGeom>
        </p:spPr>
        <p:txBody>
          <a:bodyPr wrap="square" lIns="0" tIns="0" rIns="0" bIns="0" rtlCol="0" anchor="t">
            <a:spAutoFit/>
          </a:bodyPr>
          <a:lstStyle/>
          <a:p>
            <a:pPr algn="ctr">
              <a:lnSpc>
                <a:spcPts val="8499"/>
              </a:lnSpc>
            </a:pPr>
            <a:r>
              <a:rPr lang="en-US" sz="6000" spc="-339" dirty="0">
                <a:solidFill>
                  <a:srgbClr val="F6F6F6"/>
                </a:solidFill>
                <a:latin typeface="Agrandir Bold" panose="020B0604020202020204" charset="0"/>
                <a:ea typeface="Agrandir"/>
                <a:cs typeface="Agrandir"/>
                <a:sym typeface="Agrandir"/>
              </a:rPr>
              <a:t>Workflow</a:t>
            </a:r>
          </a:p>
        </p:txBody>
      </p:sp>
      <p:pic>
        <p:nvPicPr>
          <p:cNvPr id="30" name="Picture 30"/>
          <p:cNvPicPr>
            <a:picLocks noChangeAspect="1"/>
          </p:cNvPicPr>
          <p:nvPr/>
        </p:nvPicPr>
        <p:blipFill>
          <a:blip r:embed="rId26"/>
          <a:srcRect/>
          <a:stretch>
            <a:fillRect/>
          </a:stretch>
        </p:blipFill>
        <p:spPr>
          <a:xfrm>
            <a:off x="8566974" y="4074598"/>
            <a:ext cx="278501" cy="278501"/>
          </a:xfrm>
          <a:prstGeom prst="rect">
            <a:avLst/>
          </a:prstGeom>
        </p:spPr>
      </p:pic>
      <p:pic>
        <p:nvPicPr>
          <p:cNvPr id="31" name="Picture 31"/>
          <p:cNvPicPr>
            <a:picLocks noChangeAspect="1"/>
          </p:cNvPicPr>
          <p:nvPr/>
        </p:nvPicPr>
        <p:blipFill>
          <a:blip r:embed="rId26"/>
          <a:srcRect/>
          <a:stretch>
            <a:fillRect/>
          </a:stretch>
        </p:blipFill>
        <p:spPr>
          <a:xfrm>
            <a:off x="5073290" y="4074598"/>
            <a:ext cx="278501" cy="278501"/>
          </a:xfrm>
          <a:prstGeom prst="rect">
            <a:avLst/>
          </a:prstGeom>
        </p:spPr>
      </p:pic>
      <p:pic>
        <p:nvPicPr>
          <p:cNvPr id="32" name="Picture 32"/>
          <p:cNvPicPr>
            <a:picLocks noChangeAspect="1"/>
          </p:cNvPicPr>
          <p:nvPr/>
        </p:nvPicPr>
        <p:blipFill>
          <a:blip r:embed="rId26"/>
          <a:srcRect/>
          <a:stretch>
            <a:fillRect/>
          </a:stretch>
        </p:blipFill>
        <p:spPr>
          <a:xfrm>
            <a:off x="1579606" y="4074598"/>
            <a:ext cx="278501" cy="278501"/>
          </a:xfrm>
          <a:prstGeom prst="rect">
            <a:avLst/>
          </a:prstGeom>
        </p:spPr>
      </p:pic>
      <p:pic>
        <p:nvPicPr>
          <p:cNvPr id="33" name="Picture 33"/>
          <p:cNvPicPr>
            <a:picLocks noChangeAspect="1"/>
          </p:cNvPicPr>
          <p:nvPr/>
        </p:nvPicPr>
        <p:blipFill>
          <a:blip r:embed="rId26"/>
          <a:srcRect/>
          <a:stretch>
            <a:fillRect/>
          </a:stretch>
        </p:blipFill>
        <p:spPr>
          <a:xfrm>
            <a:off x="11967306" y="4074598"/>
            <a:ext cx="278501" cy="278501"/>
          </a:xfrm>
          <a:prstGeom prst="rect">
            <a:avLst/>
          </a:prstGeom>
        </p:spPr>
      </p:pic>
      <p:pic>
        <p:nvPicPr>
          <p:cNvPr id="34" name="Picture 34"/>
          <p:cNvPicPr>
            <a:picLocks noChangeAspect="1"/>
          </p:cNvPicPr>
          <p:nvPr/>
        </p:nvPicPr>
        <p:blipFill>
          <a:blip r:embed="rId26"/>
          <a:srcRect/>
          <a:stretch>
            <a:fillRect/>
          </a:stretch>
        </p:blipFill>
        <p:spPr>
          <a:xfrm>
            <a:off x="15367639" y="4074598"/>
            <a:ext cx="278501" cy="278501"/>
          </a:xfrm>
          <a:prstGeom prst="rect">
            <a:avLst/>
          </a:prstGeom>
        </p:spPr>
      </p:pic>
      <p:sp>
        <p:nvSpPr>
          <p:cNvPr id="35" name="TextBox 34">
            <a:extLst>
              <a:ext uri="{FF2B5EF4-FFF2-40B4-BE49-F238E27FC236}">
                <a16:creationId xmlns:a16="http://schemas.microsoft.com/office/drawing/2014/main" id="{125D550B-B375-D1FE-E8B2-2C1DAD5D1971}"/>
              </a:ext>
            </a:extLst>
          </p:cNvPr>
          <p:cNvSpPr txBox="1"/>
          <p:nvPr/>
        </p:nvSpPr>
        <p:spPr>
          <a:xfrm>
            <a:off x="816799" y="1825121"/>
            <a:ext cx="15460231" cy="1938992"/>
          </a:xfrm>
          <a:prstGeom prst="rect">
            <a:avLst/>
          </a:prstGeom>
          <a:noFill/>
        </p:spPr>
        <p:txBody>
          <a:bodyPr wrap="square">
            <a:spAutoFit/>
          </a:bodyPr>
          <a:lstStyle/>
          <a:p>
            <a:pPr marL="0" lvl="0" indent="0" algn="just" rtl="0">
              <a:spcBef>
                <a:spcPts val="0"/>
              </a:spcBef>
              <a:spcAft>
                <a:spcPts val="0"/>
              </a:spcAft>
              <a:buNone/>
            </a:pPr>
            <a:r>
              <a:rPr lang="en-US" sz="2400" dirty="0">
                <a:solidFill>
                  <a:srgbClr val="FFFFFF"/>
                </a:solidFill>
                <a:latin typeface="Times New Roman" panose="02020603050405020304" pitchFamily="18" charset="0"/>
                <a:cs typeface="Times New Roman" panose="02020603050405020304" pitchFamily="18" charset="0"/>
              </a:rPr>
              <a:t>The method used is a classification technique involving several algorithms. The best-performing method will be selected based on predefined evaluation metrics.</a:t>
            </a:r>
          </a:p>
          <a:p>
            <a:pPr marL="457200" lvl="0" indent="-298450" algn="just">
              <a:buClr>
                <a:srgbClr val="FFFFFF"/>
              </a:buClr>
              <a:buSzPts val="1100"/>
              <a:buChar char="●"/>
            </a:pPr>
            <a:r>
              <a:rPr lang="en-US" sz="2400" b="1" u="sng" spc="42" dirty="0">
                <a:solidFill>
                  <a:srgbClr val="FFC000"/>
                </a:solidFill>
                <a:latin typeface="Times New Roman" panose="02020603050405020304" pitchFamily="18" charset="0"/>
                <a:cs typeface="Times New Roman" panose="02020603050405020304" pitchFamily="18" charset="0"/>
                <a:sym typeface="Aileron Regular Bold"/>
              </a:rPr>
              <a:t>The methods</a:t>
            </a:r>
            <a:r>
              <a:rPr lang="en-US" sz="2400" u="sng" dirty="0">
                <a:solidFill>
                  <a:srgbClr val="FFC000"/>
                </a:solidFill>
                <a:latin typeface="Times New Roman" panose="02020603050405020304" pitchFamily="18" charset="0"/>
                <a:cs typeface="Times New Roman" panose="02020603050405020304" pitchFamily="18" charset="0"/>
              </a:rPr>
              <a:t> </a:t>
            </a:r>
            <a:r>
              <a:rPr lang="en-US" sz="2400" dirty="0">
                <a:solidFill>
                  <a:srgbClr val="FFFFFF"/>
                </a:solidFill>
                <a:latin typeface="Times New Roman" panose="02020603050405020304" pitchFamily="18" charset="0"/>
                <a:cs typeface="Times New Roman" panose="02020603050405020304" pitchFamily="18" charset="0"/>
              </a:rPr>
              <a:t>include: Logistic Regression, Decision Tree, Random Forest, </a:t>
            </a:r>
            <a:r>
              <a:rPr lang="en-US" sz="2400" dirty="0" err="1">
                <a:solidFill>
                  <a:srgbClr val="FFFFFF"/>
                </a:solidFill>
                <a:latin typeface="Times New Roman" panose="02020603050405020304" pitchFamily="18" charset="0"/>
                <a:cs typeface="Times New Roman" panose="02020603050405020304" pitchFamily="18" charset="0"/>
              </a:rPr>
              <a:t>XGBoost</a:t>
            </a:r>
            <a:r>
              <a:rPr lang="en-US" sz="2400" dirty="0">
                <a:solidFill>
                  <a:srgbClr val="FFFFFF"/>
                </a:solidFill>
                <a:latin typeface="Times New Roman" panose="02020603050405020304" pitchFamily="18" charset="0"/>
                <a:cs typeface="Times New Roman" panose="02020603050405020304" pitchFamily="18" charset="0"/>
              </a:rPr>
              <a:t>, and </a:t>
            </a:r>
            <a:r>
              <a:rPr lang="en-US" sz="2400" dirty="0" err="1">
                <a:solidFill>
                  <a:srgbClr val="FFFFFF"/>
                </a:solidFill>
                <a:latin typeface="Times New Roman" panose="02020603050405020304" pitchFamily="18" charset="0"/>
                <a:cs typeface="Times New Roman" panose="02020603050405020304" pitchFamily="18" charset="0"/>
              </a:rPr>
              <a:t>LightGBM</a:t>
            </a:r>
            <a:r>
              <a:rPr lang="en-US" sz="2400" dirty="0">
                <a:solidFill>
                  <a:srgbClr val="FFFFFF"/>
                </a:solidFill>
                <a:latin typeface="Times New Roman" panose="02020603050405020304" pitchFamily="18" charset="0"/>
                <a:cs typeface="Times New Roman" panose="02020603050405020304" pitchFamily="18" charset="0"/>
              </a:rPr>
              <a:t>.</a:t>
            </a:r>
          </a:p>
          <a:p>
            <a:pPr marL="457200" lvl="0" indent="-298450" algn="just">
              <a:buClr>
                <a:srgbClr val="FFFFFF"/>
              </a:buClr>
              <a:buSzPts val="1100"/>
              <a:buChar char="●"/>
            </a:pPr>
            <a:r>
              <a:rPr lang="en-US" sz="2400" b="1" u="sng" spc="42" dirty="0">
                <a:solidFill>
                  <a:srgbClr val="FFC000"/>
                </a:solidFill>
                <a:latin typeface="Times New Roman" panose="02020603050405020304" pitchFamily="18" charset="0"/>
                <a:cs typeface="Times New Roman" panose="02020603050405020304" pitchFamily="18" charset="0"/>
                <a:sym typeface="Aileron Regular Bold"/>
              </a:rPr>
              <a:t>The evaluation metric used is the F1 score</a:t>
            </a:r>
            <a:r>
              <a:rPr lang="en-US" sz="2400" dirty="0">
                <a:solidFill>
                  <a:srgbClr val="FFFFFF"/>
                </a:solidFill>
                <a:latin typeface="Times New Roman" panose="02020603050405020304" pitchFamily="18" charset="0"/>
                <a:cs typeface="Times New Roman" panose="02020603050405020304" pitchFamily="18" charset="0"/>
              </a:rPr>
              <a:t>, as the company considers it important to minimize all types of prediction errors, making the F1 score the most suitable choice.</a:t>
            </a:r>
          </a:p>
        </p:txBody>
      </p:sp>
      <p:sp>
        <p:nvSpPr>
          <p:cNvPr id="18" name="Freeform 3">
            <a:extLst>
              <a:ext uri="{FF2B5EF4-FFF2-40B4-BE49-F238E27FC236}">
                <a16:creationId xmlns:a16="http://schemas.microsoft.com/office/drawing/2014/main" id="{ECB26439-696A-671D-307D-C46122339D78}"/>
              </a:ext>
            </a:extLst>
          </p:cNvPr>
          <p:cNvSpPr/>
          <p:nvPr/>
        </p:nvSpPr>
        <p:spPr>
          <a:xfrm rot="3917638">
            <a:off x="-4757407" y="-6655212"/>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txBody>
          <a:bodyPr/>
          <a:lstStyle/>
          <a:p>
            <a:endParaRPr lang="en-ID" dirty="0"/>
          </a:p>
        </p:txBody>
      </p:sp>
      <p:sp>
        <p:nvSpPr>
          <p:cNvPr id="24" name="Freeform 3">
            <a:extLst>
              <a:ext uri="{FF2B5EF4-FFF2-40B4-BE49-F238E27FC236}">
                <a16:creationId xmlns:a16="http://schemas.microsoft.com/office/drawing/2014/main" id="{42D86BDE-F0F2-A799-F031-8F11FB81F941}"/>
              </a:ext>
            </a:extLst>
          </p:cNvPr>
          <p:cNvSpPr/>
          <p:nvPr/>
        </p:nvSpPr>
        <p:spPr>
          <a:xfrm rot="14377122">
            <a:off x="4405217" y="-6205494"/>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61751">
            <a:off x="-7876969" y="-153643"/>
            <a:ext cx="14220834" cy="16963975"/>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p:cNvSpPr/>
          <p:nvPr/>
        </p:nvSpPr>
        <p:spPr>
          <a:xfrm rot="-7047732">
            <a:off x="-1958289" y="3193314"/>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txBody>
          <a:bodyPr/>
          <a:lstStyle/>
          <a:p>
            <a:endParaRPr lang="en-ID" dirty="0"/>
          </a:p>
        </p:txBody>
      </p:sp>
      <p:sp>
        <p:nvSpPr>
          <p:cNvPr id="4" name="TextBox 4"/>
          <p:cNvSpPr txBox="1"/>
          <p:nvPr/>
        </p:nvSpPr>
        <p:spPr>
          <a:xfrm>
            <a:off x="927542" y="847225"/>
            <a:ext cx="17284007" cy="1423723"/>
          </a:xfrm>
          <a:prstGeom prst="rect">
            <a:avLst/>
          </a:prstGeom>
        </p:spPr>
        <p:txBody>
          <a:bodyPr wrap="square" lIns="0" tIns="0" rIns="0" bIns="0" rtlCol="0" anchor="t">
            <a:spAutoFit/>
          </a:bodyPr>
          <a:lstStyle/>
          <a:p>
            <a:pPr lvl="0">
              <a:lnSpc>
                <a:spcPts val="5499"/>
              </a:lnSpc>
              <a:spcBef>
                <a:spcPct val="0"/>
              </a:spcBef>
            </a:pPr>
            <a:r>
              <a:rPr lang="en-US" sz="6000" b="1" spc="-274" dirty="0">
                <a:solidFill>
                  <a:srgbClr val="FFFFFF"/>
                </a:solidFill>
                <a:latin typeface="Agrandir Bold"/>
                <a:ea typeface="Agrandir Bold"/>
                <a:cs typeface="Agrandir Bold"/>
                <a:sym typeface="Agrandir Bold"/>
              </a:rPr>
              <a:t>EDA 1</a:t>
            </a:r>
          </a:p>
          <a:p>
            <a:pPr lvl="0">
              <a:lnSpc>
                <a:spcPts val="5499"/>
              </a:lnSpc>
              <a:spcBef>
                <a:spcPct val="0"/>
              </a:spcBef>
            </a:pPr>
            <a:r>
              <a:rPr lang="en-US" sz="4800" b="1" spc="-274" dirty="0">
                <a:solidFill>
                  <a:srgbClr val="FFFFFF"/>
                </a:solidFill>
                <a:latin typeface="Agrandir Bold"/>
                <a:ea typeface="Agrandir Bold"/>
                <a:cs typeface="Agrandir Bold"/>
                <a:sym typeface="Agrandir Bold"/>
              </a:rPr>
              <a:t>Do certain warehouses tend to have more delays?</a:t>
            </a:r>
            <a:endParaRPr lang="en-US" sz="4800" b="1" u="none" strike="noStrike" spc="-274" dirty="0">
              <a:solidFill>
                <a:srgbClr val="FFFFFF"/>
              </a:solidFill>
              <a:latin typeface="Agrandir Bold"/>
              <a:ea typeface="Agrandir Bold"/>
              <a:cs typeface="Agrandir Bold"/>
              <a:sym typeface="Agrandir Bold"/>
            </a:endParaRPr>
          </a:p>
        </p:txBody>
      </p:sp>
      <p:sp>
        <p:nvSpPr>
          <p:cNvPr id="5" name="TextBox 5"/>
          <p:cNvSpPr txBox="1"/>
          <p:nvPr/>
        </p:nvSpPr>
        <p:spPr>
          <a:xfrm>
            <a:off x="11273451" y="3086100"/>
            <a:ext cx="7041763" cy="1268232"/>
          </a:xfrm>
          <a:prstGeom prst="rect">
            <a:avLst/>
          </a:prstGeom>
        </p:spPr>
        <p:txBody>
          <a:bodyPr wrap="square" lIns="0" tIns="0" rIns="0" bIns="0" rtlCol="0" anchor="t">
            <a:spAutoFit/>
          </a:bodyPr>
          <a:lstStyle/>
          <a:p>
            <a:pPr marL="342900" indent="-342900">
              <a:lnSpc>
                <a:spcPts val="3359"/>
              </a:lnSpc>
              <a:buFont typeface="Arial" panose="020B0604020202020204" pitchFamily="34" charset="0"/>
              <a:buChar char="•"/>
            </a:pPr>
            <a:r>
              <a:rPr lang="en-US" sz="2400" dirty="0">
                <a:solidFill>
                  <a:srgbClr val="FFFFFF"/>
                </a:solidFill>
                <a:latin typeface="Times New Roman" panose="02020603050405020304" pitchFamily="18" charset="0"/>
                <a:ea typeface="Poppins"/>
                <a:cs typeface="Times New Roman" panose="02020603050405020304" pitchFamily="18" charset="0"/>
                <a:sym typeface="Poppins"/>
              </a:rPr>
              <a:t>All warehouses have a delay percentage of over 50%.</a:t>
            </a:r>
          </a:p>
          <a:p>
            <a:pPr marL="342900" indent="-342900">
              <a:lnSpc>
                <a:spcPts val="3359"/>
              </a:lnSpc>
              <a:buFont typeface="Arial" panose="020B0604020202020204" pitchFamily="34" charset="0"/>
              <a:buChar char="•"/>
            </a:pPr>
            <a:r>
              <a:rPr lang="en-US" sz="2400" dirty="0">
                <a:solidFill>
                  <a:srgbClr val="FFFFFF"/>
                </a:solidFill>
                <a:latin typeface="Times New Roman" panose="02020603050405020304" pitchFamily="18" charset="0"/>
                <a:ea typeface="Poppins"/>
                <a:cs typeface="Times New Roman" panose="02020603050405020304" pitchFamily="18" charset="0"/>
                <a:sym typeface="Poppins"/>
              </a:rPr>
              <a:t>Warehouse B has the highest delay percentage compared to the other warehouse</a:t>
            </a:r>
            <a:r>
              <a:rPr lang="en-US" sz="2000" dirty="0">
                <a:solidFill>
                  <a:srgbClr val="FFFFFF"/>
                </a:solidFill>
                <a:latin typeface="Poppins"/>
                <a:ea typeface="Poppins"/>
                <a:cs typeface="Poppins"/>
                <a:sym typeface="Poppins"/>
              </a:rPr>
              <a:t>.</a:t>
            </a:r>
          </a:p>
        </p:txBody>
      </p:sp>
      <p:pic>
        <p:nvPicPr>
          <p:cNvPr id="14" name="Picture 13">
            <a:extLst>
              <a:ext uri="{FF2B5EF4-FFF2-40B4-BE49-F238E27FC236}">
                <a16:creationId xmlns:a16="http://schemas.microsoft.com/office/drawing/2014/main" id="{F3602917-C847-3236-1FA6-D6BFAB5A9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11" y="2771960"/>
            <a:ext cx="10558469" cy="6867340"/>
          </a:xfrm>
          <a:prstGeom prst="rect">
            <a:avLst/>
          </a:prstGeom>
        </p:spPr>
      </p:pic>
      <p:sp>
        <p:nvSpPr>
          <p:cNvPr id="16" name="Freeform 3">
            <a:extLst>
              <a:ext uri="{FF2B5EF4-FFF2-40B4-BE49-F238E27FC236}">
                <a16:creationId xmlns:a16="http://schemas.microsoft.com/office/drawing/2014/main" id="{C08E9474-74D6-B70F-D033-B43A207FD451}"/>
              </a:ext>
            </a:extLst>
          </p:cNvPr>
          <p:cNvSpPr/>
          <p:nvPr/>
        </p:nvSpPr>
        <p:spPr>
          <a:xfrm rot="15754912">
            <a:off x="9811116" y="-11478718"/>
            <a:ext cx="7650974" cy="24242006"/>
          </a:xfrm>
          <a:custGeom>
            <a:avLst/>
            <a:gdLst/>
            <a:ahLst/>
            <a:cxnLst/>
            <a:rect l="l" t="t" r="r" b="b"/>
            <a:pathLst>
              <a:path w="10589272" h="11265182">
                <a:moveTo>
                  <a:pt x="0" y="0"/>
                </a:moveTo>
                <a:lnTo>
                  <a:pt x="10589272" y="0"/>
                </a:lnTo>
                <a:lnTo>
                  <a:pt x="10589272" y="11265182"/>
                </a:lnTo>
                <a:lnTo>
                  <a:pt x="0" y="11265182"/>
                </a:lnTo>
                <a:lnTo>
                  <a:pt x="0" y="0"/>
                </a:lnTo>
                <a:close/>
              </a:path>
            </a:pathLst>
          </a:custGeom>
          <a:blipFill>
            <a:blip r:embed="rId3">
              <a:alphaModFix amt="55000"/>
            </a:blip>
            <a:stretch>
              <a:fillRect/>
            </a:stretch>
          </a:blipFill>
        </p:spPr>
        <p:txBody>
          <a:bodyPr/>
          <a:lstStyle/>
          <a:p>
            <a:endParaRPr lang="en-ID" dirty="0"/>
          </a:p>
        </p:txBody>
      </p:sp>
      <p:sp>
        <p:nvSpPr>
          <p:cNvPr id="17" name="Freeform 6">
            <a:extLst>
              <a:ext uri="{FF2B5EF4-FFF2-40B4-BE49-F238E27FC236}">
                <a16:creationId xmlns:a16="http://schemas.microsoft.com/office/drawing/2014/main" id="{B708B335-8E4B-92E9-1937-6F84DB76ED19}"/>
              </a:ext>
            </a:extLst>
          </p:cNvPr>
          <p:cNvSpPr/>
          <p:nvPr/>
        </p:nvSpPr>
        <p:spPr>
          <a:xfrm rot="-7047732">
            <a:off x="10272283" y="2646812"/>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
        <p:nvSpPr>
          <p:cNvPr id="6" name="Freeform 6">
            <a:extLst>
              <a:ext uri="{FF2B5EF4-FFF2-40B4-BE49-F238E27FC236}">
                <a16:creationId xmlns:a16="http://schemas.microsoft.com/office/drawing/2014/main" id="{12E1BAC2-1105-FB41-EE55-44DA853A4383}"/>
              </a:ext>
            </a:extLst>
          </p:cNvPr>
          <p:cNvSpPr/>
          <p:nvPr/>
        </p:nvSpPr>
        <p:spPr>
          <a:xfrm rot="4162574">
            <a:off x="-3350421" y="-5863542"/>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103251">
            <a:off x="-5961431" y="-2409792"/>
            <a:ext cx="14220834" cy="14203058"/>
          </a:xfrm>
          <a:custGeom>
            <a:avLst/>
            <a:gdLst/>
            <a:ahLst/>
            <a:cxnLst/>
            <a:rect l="l" t="t" r="r" b="b"/>
            <a:pathLst>
              <a:path w="14220834" h="14203058">
                <a:moveTo>
                  <a:pt x="0" y="0"/>
                </a:moveTo>
                <a:lnTo>
                  <a:pt x="14220834" y="0"/>
                </a:lnTo>
                <a:lnTo>
                  <a:pt x="14220834" y="14203058"/>
                </a:lnTo>
                <a:lnTo>
                  <a:pt x="0" y="14203058"/>
                </a:lnTo>
                <a:lnTo>
                  <a:pt x="0" y="0"/>
                </a:lnTo>
                <a:close/>
              </a:path>
            </a:pathLst>
          </a:custGeom>
          <a:blipFill>
            <a:blip r:embed="rId2"/>
            <a:stretch>
              <a:fillRect/>
            </a:stretch>
          </a:blipFill>
        </p:spPr>
      </p:sp>
      <p:sp>
        <p:nvSpPr>
          <p:cNvPr id="3" name="Freeform 3"/>
          <p:cNvSpPr/>
          <p:nvPr/>
        </p:nvSpPr>
        <p:spPr>
          <a:xfrm rot="-7047732">
            <a:off x="4079304" y="-8510023"/>
            <a:ext cx="14365401" cy="19190917"/>
          </a:xfrm>
          <a:custGeom>
            <a:avLst/>
            <a:gdLst/>
            <a:ahLst/>
            <a:cxnLst/>
            <a:rect l="l" t="t" r="r" b="b"/>
            <a:pathLst>
              <a:path w="10589272" h="11265182">
                <a:moveTo>
                  <a:pt x="0" y="0"/>
                </a:moveTo>
                <a:lnTo>
                  <a:pt x="10589272" y="0"/>
                </a:lnTo>
                <a:lnTo>
                  <a:pt x="10589272" y="11265182"/>
                </a:lnTo>
                <a:lnTo>
                  <a:pt x="0" y="11265182"/>
                </a:lnTo>
                <a:lnTo>
                  <a:pt x="0" y="0"/>
                </a:lnTo>
                <a:close/>
              </a:path>
            </a:pathLst>
          </a:custGeom>
          <a:blipFill>
            <a:blip r:embed="rId3">
              <a:alphaModFix amt="55000"/>
            </a:blip>
            <a:stretch>
              <a:fillRect/>
            </a:stretch>
          </a:blipFill>
        </p:spPr>
      </p:sp>
      <p:pic>
        <p:nvPicPr>
          <p:cNvPr id="14" name="Picture 14"/>
          <p:cNvPicPr>
            <a:picLocks noChangeAspect="1"/>
          </p:cNvPicPr>
          <p:nvPr/>
        </p:nvPicPr>
        <p:blipFill>
          <a:blip r:embed="rId4"/>
          <a:srcRect/>
          <a:stretch>
            <a:fillRect/>
          </a:stretch>
        </p:blipFill>
        <p:spPr>
          <a:xfrm>
            <a:off x="1508536" y="2755181"/>
            <a:ext cx="278501" cy="278501"/>
          </a:xfrm>
          <a:prstGeom prst="rect">
            <a:avLst/>
          </a:prstGeom>
        </p:spPr>
      </p:pic>
      <p:pic>
        <p:nvPicPr>
          <p:cNvPr id="15" name="Picture 15"/>
          <p:cNvPicPr>
            <a:picLocks noChangeAspect="1"/>
          </p:cNvPicPr>
          <p:nvPr/>
        </p:nvPicPr>
        <p:blipFill>
          <a:blip r:embed="rId4"/>
          <a:srcRect/>
          <a:stretch>
            <a:fillRect/>
          </a:stretch>
        </p:blipFill>
        <p:spPr>
          <a:xfrm>
            <a:off x="1987062" y="2755181"/>
            <a:ext cx="278501" cy="278501"/>
          </a:xfrm>
          <a:prstGeom prst="rect">
            <a:avLst/>
          </a:prstGeom>
        </p:spPr>
      </p:pic>
      <p:pic>
        <p:nvPicPr>
          <p:cNvPr id="16" name="Picture 16"/>
          <p:cNvPicPr>
            <a:picLocks noChangeAspect="1"/>
          </p:cNvPicPr>
          <p:nvPr/>
        </p:nvPicPr>
        <p:blipFill>
          <a:blip r:embed="rId4"/>
          <a:srcRect/>
          <a:stretch>
            <a:fillRect/>
          </a:stretch>
        </p:blipFill>
        <p:spPr>
          <a:xfrm>
            <a:off x="1028700" y="2755181"/>
            <a:ext cx="278501" cy="278501"/>
          </a:xfrm>
          <a:prstGeom prst="rect">
            <a:avLst/>
          </a:prstGeom>
        </p:spPr>
      </p:pic>
      <p:sp>
        <p:nvSpPr>
          <p:cNvPr id="18" name="TextBox 18"/>
          <p:cNvSpPr txBox="1"/>
          <p:nvPr/>
        </p:nvSpPr>
        <p:spPr>
          <a:xfrm>
            <a:off x="11228137" y="3307496"/>
            <a:ext cx="6731520" cy="3029227"/>
          </a:xfrm>
          <a:prstGeom prst="rect">
            <a:avLst/>
          </a:prstGeom>
        </p:spPr>
        <p:txBody>
          <a:bodyPr wrap="square" lIns="0" tIns="0" rIns="0" bIns="0" rtlCol="0" anchor="t">
            <a:spAutoFit/>
          </a:bodyPr>
          <a:lstStyle/>
          <a:p>
            <a:pPr marL="342900" indent="-342900" algn="just">
              <a:lnSpc>
                <a:spcPts val="3359"/>
              </a:lnSpc>
              <a:buFont typeface="Arial" panose="020B0604020202020204" pitchFamily="34" charset="0"/>
              <a:buChar char="•"/>
            </a:pPr>
            <a:r>
              <a:rPr lang="en-US" sz="2400" spc="-95" dirty="0">
                <a:solidFill>
                  <a:srgbClr val="D8D8D8"/>
                </a:solidFill>
                <a:latin typeface="Times New Roman" panose="02020603050405020304" pitchFamily="18" charset="0"/>
                <a:ea typeface="Poppins"/>
                <a:cs typeface="Times New Roman" panose="02020603050405020304" pitchFamily="18" charset="0"/>
                <a:sym typeface="Poppins"/>
              </a:rPr>
              <a:t>All shipment modes have a delay percentage of over 50%.</a:t>
            </a:r>
          </a:p>
          <a:p>
            <a:pPr marL="342900" indent="-342900" algn="just">
              <a:lnSpc>
                <a:spcPts val="3359"/>
              </a:lnSpc>
              <a:buFont typeface="Arial" panose="020B0604020202020204" pitchFamily="34" charset="0"/>
              <a:buChar char="•"/>
            </a:pPr>
            <a:r>
              <a:rPr lang="en-US" sz="2400" spc="-95" dirty="0">
                <a:solidFill>
                  <a:srgbClr val="D8D8D8"/>
                </a:solidFill>
                <a:latin typeface="Times New Roman" panose="02020603050405020304" pitchFamily="18" charset="0"/>
                <a:ea typeface="Poppins"/>
                <a:cs typeface="Times New Roman" panose="02020603050405020304" pitchFamily="18" charset="0"/>
                <a:sym typeface="Poppins"/>
              </a:rPr>
              <a:t>Flight has the highest delay percentage compared to other shipment modes.</a:t>
            </a:r>
          </a:p>
          <a:p>
            <a:pPr marL="342900" indent="-342900" algn="just">
              <a:lnSpc>
                <a:spcPts val="3359"/>
              </a:lnSpc>
              <a:buFont typeface="Arial" panose="020B0604020202020204" pitchFamily="34" charset="0"/>
              <a:buChar char="•"/>
            </a:pPr>
            <a:r>
              <a:rPr lang="en-US" sz="2400" spc="-95" dirty="0">
                <a:solidFill>
                  <a:srgbClr val="D8D8D8"/>
                </a:solidFill>
                <a:latin typeface="Times New Roman" panose="02020603050405020304" pitchFamily="18" charset="0"/>
                <a:ea typeface="Poppins"/>
                <a:cs typeface="Times New Roman" panose="02020603050405020304" pitchFamily="18" charset="0"/>
                <a:sym typeface="Poppins"/>
              </a:rPr>
              <a:t>Road has the highest on-time delivery percentage among all shipment modes.</a:t>
            </a:r>
          </a:p>
          <a:p>
            <a:pPr algn="l">
              <a:lnSpc>
                <a:spcPts val="3359"/>
              </a:lnSpc>
            </a:pPr>
            <a:endParaRPr lang="en-US" sz="2399" spc="-95" dirty="0">
              <a:solidFill>
                <a:srgbClr val="D8D8D8"/>
              </a:solidFill>
              <a:latin typeface="Poppins"/>
              <a:ea typeface="Poppins"/>
              <a:cs typeface="Poppins"/>
              <a:sym typeface="Poppins"/>
            </a:endParaRPr>
          </a:p>
        </p:txBody>
      </p:sp>
      <p:sp>
        <p:nvSpPr>
          <p:cNvPr id="19" name="TextBox 19"/>
          <p:cNvSpPr txBox="1"/>
          <p:nvPr/>
        </p:nvSpPr>
        <p:spPr>
          <a:xfrm>
            <a:off x="1023836" y="786549"/>
            <a:ext cx="17541464" cy="2520947"/>
          </a:xfrm>
          <a:prstGeom prst="rect">
            <a:avLst/>
          </a:prstGeom>
        </p:spPr>
        <p:txBody>
          <a:bodyPr wrap="square" lIns="0" tIns="0" rIns="0" bIns="0" rtlCol="0" anchor="t">
            <a:spAutoFit/>
          </a:bodyPr>
          <a:lstStyle/>
          <a:p>
            <a:pPr lvl="0">
              <a:lnSpc>
                <a:spcPts val="5499"/>
              </a:lnSpc>
              <a:spcBef>
                <a:spcPct val="0"/>
              </a:spcBef>
            </a:pPr>
            <a:r>
              <a:rPr lang="en-US" sz="6000" b="1" spc="-274" dirty="0">
                <a:solidFill>
                  <a:srgbClr val="FFFFFF"/>
                </a:solidFill>
                <a:latin typeface="Agrandir Bold"/>
                <a:ea typeface="Agrandir Bold"/>
                <a:cs typeface="Agrandir Bold"/>
                <a:sym typeface="Agrandir Bold"/>
              </a:rPr>
              <a:t>EDA 2</a:t>
            </a:r>
          </a:p>
          <a:p>
            <a:pPr lvl="0">
              <a:lnSpc>
                <a:spcPts val="5499"/>
              </a:lnSpc>
              <a:spcBef>
                <a:spcPct val="0"/>
              </a:spcBef>
            </a:pPr>
            <a:r>
              <a:rPr lang="en-US" sz="4800" b="1" spc="-274" dirty="0">
                <a:solidFill>
                  <a:srgbClr val="FFFFFF"/>
                </a:solidFill>
                <a:latin typeface="Agrandir Bold"/>
                <a:ea typeface="Agrandir Bold"/>
                <a:cs typeface="Agrandir Bold"/>
                <a:sym typeface="Agrandir Bold"/>
              </a:rPr>
              <a:t>Which shipment mode is most often on time?</a:t>
            </a:r>
          </a:p>
          <a:p>
            <a:pPr algn="l">
              <a:lnSpc>
                <a:spcPts val="8499"/>
              </a:lnSpc>
            </a:pPr>
            <a:endParaRPr lang="en-US" sz="8499" spc="-339" dirty="0">
              <a:solidFill>
                <a:srgbClr val="F6F6F6"/>
              </a:solidFill>
              <a:latin typeface="Agrandir"/>
              <a:ea typeface="Agrandir"/>
              <a:cs typeface="Agrandir"/>
              <a:sym typeface="Agrandir"/>
            </a:endParaRPr>
          </a:p>
        </p:txBody>
      </p:sp>
      <p:pic>
        <p:nvPicPr>
          <p:cNvPr id="21" name="Picture 20">
            <a:extLst>
              <a:ext uri="{FF2B5EF4-FFF2-40B4-BE49-F238E27FC236}">
                <a16:creationId xmlns:a16="http://schemas.microsoft.com/office/drawing/2014/main" id="{CB3C0B62-8CD0-83BE-7F7D-D948FFF2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894431"/>
            <a:ext cx="10591800" cy="6909888"/>
          </a:xfrm>
          <a:prstGeom prst="rect">
            <a:avLst/>
          </a:prstGeom>
        </p:spPr>
      </p:pic>
      <p:sp>
        <p:nvSpPr>
          <p:cNvPr id="22" name="Freeform 6">
            <a:extLst>
              <a:ext uri="{FF2B5EF4-FFF2-40B4-BE49-F238E27FC236}">
                <a16:creationId xmlns:a16="http://schemas.microsoft.com/office/drawing/2014/main" id="{0215F4F3-64FB-445B-873D-26D7D76DDB66}"/>
              </a:ext>
            </a:extLst>
          </p:cNvPr>
          <p:cNvSpPr/>
          <p:nvPr/>
        </p:nvSpPr>
        <p:spPr>
          <a:xfrm rot="-7047732">
            <a:off x="9735388" y="2946573"/>
            <a:ext cx="10589272" cy="12864523"/>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txBody>
          <a:bodyPr/>
          <a:lstStyle/>
          <a:p>
            <a:endParaRPr lang="en-ID" dirty="0"/>
          </a:p>
        </p:txBody>
      </p:sp>
      <p:sp>
        <p:nvSpPr>
          <p:cNvPr id="4" name="Freeform 6">
            <a:extLst>
              <a:ext uri="{FF2B5EF4-FFF2-40B4-BE49-F238E27FC236}">
                <a16:creationId xmlns:a16="http://schemas.microsoft.com/office/drawing/2014/main" id="{AE55E064-D32A-DA4E-8924-9934AA5575C7}"/>
              </a:ext>
            </a:extLst>
          </p:cNvPr>
          <p:cNvSpPr/>
          <p:nvPr/>
        </p:nvSpPr>
        <p:spPr>
          <a:xfrm rot="-7047732">
            <a:off x="-2161725" y="-4547157"/>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3">
              <a:alphaModFix amt="55000"/>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C02C4-1F3D-155E-F5F1-FC725C646B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DA78E2-8BBE-A942-DD16-3758D613107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12" b="-75712"/>
            </a:stretch>
          </a:blipFill>
        </p:spPr>
        <p:txBody>
          <a:bodyPr/>
          <a:lstStyle/>
          <a:p>
            <a:pPr lvl="0">
              <a:lnSpc>
                <a:spcPts val="5499"/>
              </a:lnSpc>
              <a:spcBef>
                <a:spcPct val="0"/>
              </a:spcBef>
            </a:pPr>
            <a:endParaRPr lang="en-US" b="1" spc="-274" dirty="0">
              <a:solidFill>
                <a:srgbClr val="FFFFFF"/>
              </a:solidFill>
              <a:latin typeface="Agrandir Bold"/>
              <a:ea typeface="Agrandir Bold"/>
              <a:cs typeface="Agrandir Bold"/>
              <a:sym typeface="Agrandir Bold"/>
            </a:endParaRPr>
          </a:p>
        </p:txBody>
      </p:sp>
      <p:sp>
        <p:nvSpPr>
          <p:cNvPr id="5" name="Freeform 5">
            <a:extLst>
              <a:ext uri="{FF2B5EF4-FFF2-40B4-BE49-F238E27FC236}">
                <a16:creationId xmlns:a16="http://schemas.microsoft.com/office/drawing/2014/main" id="{E35D5398-4C1A-18A1-C004-FD64782F41C9}"/>
              </a:ext>
            </a:extLst>
          </p:cNvPr>
          <p:cNvSpPr/>
          <p:nvPr/>
        </p:nvSpPr>
        <p:spPr>
          <a:xfrm rot="-9004511">
            <a:off x="-3421090" y="-1019145"/>
            <a:ext cx="14220834" cy="14203058"/>
          </a:xfrm>
          <a:custGeom>
            <a:avLst/>
            <a:gdLst/>
            <a:ahLst/>
            <a:cxnLst/>
            <a:rect l="l" t="t" r="r" b="b"/>
            <a:pathLst>
              <a:path w="14220834" h="14203058">
                <a:moveTo>
                  <a:pt x="0" y="0"/>
                </a:moveTo>
                <a:lnTo>
                  <a:pt x="14220833" y="0"/>
                </a:lnTo>
                <a:lnTo>
                  <a:pt x="14220833" y="14203058"/>
                </a:lnTo>
                <a:lnTo>
                  <a:pt x="0" y="14203058"/>
                </a:lnTo>
                <a:lnTo>
                  <a:pt x="0" y="0"/>
                </a:lnTo>
                <a:close/>
              </a:path>
            </a:pathLst>
          </a:custGeom>
          <a:blipFill>
            <a:blip r:embed="rId3"/>
            <a:stretch>
              <a:fillRect/>
            </a:stretch>
          </a:blipFill>
        </p:spPr>
        <p:txBody>
          <a:bodyPr/>
          <a:lstStyle/>
          <a:p>
            <a:endParaRPr lang="en-ID" dirty="0"/>
          </a:p>
        </p:txBody>
      </p:sp>
      <p:sp>
        <p:nvSpPr>
          <p:cNvPr id="7" name="TextBox 7">
            <a:extLst>
              <a:ext uri="{FF2B5EF4-FFF2-40B4-BE49-F238E27FC236}">
                <a16:creationId xmlns:a16="http://schemas.microsoft.com/office/drawing/2014/main" id="{86C504B8-9E9D-D2D4-8B98-A0D78D953E41}"/>
              </a:ext>
            </a:extLst>
          </p:cNvPr>
          <p:cNvSpPr txBox="1"/>
          <p:nvPr/>
        </p:nvSpPr>
        <p:spPr>
          <a:xfrm>
            <a:off x="5737608" y="3510895"/>
            <a:ext cx="5015943" cy="916789"/>
          </a:xfrm>
          <a:prstGeom prst="rect">
            <a:avLst/>
          </a:prstGeom>
        </p:spPr>
        <p:txBody>
          <a:bodyPr lIns="0" tIns="0" rIns="0" bIns="0" rtlCol="0" anchor="t">
            <a:spAutoFit/>
          </a:bodyPr>
          <a:lstStyle/>
          <a:p>
            <a:pPr algn="l">
              <a:lnSpc>
                <a:spcPts val="8250"/>
              </a:lnSpc>
            </a:pPr>
            <a:endParaRPr lang="en-US" sz="3300" spc="-132" dirty="0">
              <a:solidFill>
                <a:srgbClr val="D8D8D8"/>
              </a:solidFill>
              <a:latin typeface="Poppins"/>
              <a:ea typeface="Poppins"/>
              <a:cs typeface="Poppins"/>
              <a:sym typeface="Poppins"/>
            </a:endParaRPr>
          </a:p>
        </p:txBody>
      </p:sp>
      <p:sp>
        <p:nvSpPr>
          <p:cNvPr id="18" name="TextBox 18">
            <a:extLst>
              <a:ext uri="{FF2B5EF4-FFF2-40B4-BE49-F238E27FC236}">
                <a16:creationId xmlns:a16="http://schemas.microsoft.com/office/drawing/2014/main" id="{3D8E8D00-1DD3-CA77-86F3-D0E0B3C76765}"/>
              </a:ext>
            </a:extLst>
          </p:cNvPr>
          <p:cNvSpPr txBox="1"/>
          <p:nvPr/>
        </p:nvSpPr>
        <p:spPr>
          <a:xfrm>
            <a:off x="11648740" y="3168647"/>
            <a:ext cx="6200480" cy="2142894"/>
          </a:xfrm>
          <a:prstGeom prst="rect">
            <a:avLst/>
          </a:prstGeom>
        </p:spPr>
        <p:txBody>
          <a:bodyPr wrap="square" lIns="0" tIns="0" rIns="0" bIns="0" rtlCol="0" anchor="t">
            <a:spAutoFit/>
          </a:bodyPr>
          <a:lstStyle/>
          <a:p>
            <a:pPr marL="342900" indent="-342900" algn="just">
              <a:lnSpc>
                <a:spcPts val="3359"/>
              </a:lnSpc>
              <a:buFont typeface="Arial" panose="020B0604020202020204" pitchFamily="34" charset="0"/>
              <a:buChar char="•"/>
            </a:pPr>
            <a:r>
              <a:rPr lang="en-US" sz="2400" spc="-95" dirty="0">
                <a:solidFill>
                  <a:srgbClr val="D8D8D8"/>
                </a:solidFill>
                <a:latin typeface="Times New Roman" panose="02020603050405020304" pitchFamily="18" charset="0"/>
                <a:ea typeface="Poppins"/>
                <a:cs typeface="Times New Roman" panose="02020603050405020304" pitchFamily="18" charset="0"/>
                <a:sym typeface="Poppins"/>
              </a:rPr>
              <a:t>Products in the lightweight category tend to experience more delays.</a:t>
            </a:r>
          </a:p>
          <a:p>
            <a:pPr marL="342900" indent="-342900" algn="just">
              <a:lnSpc>
                <a:spcPts val="3359"/>
              </a:lnSpc>
              <a:buFont typeface="Arial" panose="020B0604020202020204" pitchFamily="34" charset="0"/>
              <a:buChar char="•"/>
            </a:pPr>
            <a:r>
              <a:rPr lang="en-US" sz="2400" spc="-95" dirty="0">
                <a:solidFill>
                  <a:srgbClr val="D8D8D8"/>
                </a:solidFill>
                <a:latin typeface="Times New Roman" panose="02020603050405020304" pitchFamily="18" charset="0"/>
                <a:ea typeface="Poppins"/>
                <a:cs typeface="Times New Roman" panose="02020603050405020304" pitchFamily="18" charset="0"/>
                <a:sym typeface="Poppins"/>
              </a:rPr>
              <a:t>Products in the heavyweight category are generally delivered faster or more often on time</a:t>
            </a:r>
            <a:r>
              <a:rPr lang="en-US" sz="2000" spc="-95" dirty="0">
                <a:solidFill>
                  <a:srgbClr val="D8D8D8"/>
                </a:solidFill>
                <a:latin typeface="Poppins"/>
                <a:ea typeface="Poppins"/>
                <a:cs typeface="Poppins"/>
                <a:sym typeface="Poppins"/>
              </a:rPr>
              <a:t>.</a:t>
            </a:r>
          </a:p>
          <a:p>
            <a:pPr>
              <a:lnSpc>
                <a:spcPts val="3359"/>
              </a:lnSpc>
            </a:pPr>
            <a:endParaRPr lang="en-US" sz="2000" spc="-95" dirty="0">
              <a:solidFill>
                <a:srgbClr val="D8D8D8"/>
              </a:solidFill>
              <a:latin typeface="Poppins"/>
              <a:ea typeface="Poppins"/>
              <a:cs typeface="Poppins"/>
              <a:sym typeface="Poppins"/>
            </a:endParaRPr>
          </a:p>
        </p:txBody>
      </p:sp>
      <p:pic>
        <p:nvPicPr>
          <p:cNvPr id="20" name="Picture 19">
            <a:extLst>
              <a:ext uri="{FF2B5EF4-FFF2-40B4-BE49-F238E27FC236}">
                <a16:creationId xmlns:a16="http://schemas.microsoft.com/office/drawing/2014/main" id="{3771861B-5B0F-AC65-4FA7-552DFF4DB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33699"/>
            <a:ext cx="11042815" cy="6980721"/>
          </a:xfrm>
          <a:prstGeom prst="rect">
            <a:avLst/>
          </a:prstGeom>
        </p:spPr>
      </p:pic>
      <p:sp>
        <p:nvSpPr>
          <p:cNvPr id="21" name="TextBox 19">
            <a:extLst>
              <a:ext uri="{FF2B5EF4-FFF2-40B4-BE49-F238E27FC236}">
                <a16:creationId xmlns:a16="http://schemas.microsoft.com/office/drawing/2014/main" id="{063C4291-2CC8-40CA-9634-6745CC47389C}"/>
              </a:ext>
            </a:extLst>
          </p:cNvPr>
          <p:cNvSpPr txBox="1"/>
          <p:nvPr/>
        </p:nvSpPr>
        <p:spPr>
          <a:xfrm>
            <a:off x="876769" y="750341"/>
            <a:ext cx="17541464" cy="2520947"/>
          </a:xfrm>
          <a:prstGeom prst="rect">
            <a:avLst/>
          </a:prstGeom>
        </p:spPr>
        <p:txBody>
          <a:bodyPr wrap="square" lIns="0" tIns="0" rIns="0" bIns="0" rtlCol="0" anchor="t">
            <a:spAutoFit/>
          </a:bodyPr>
          <a:lstStyle/>
          <a:p>
            <a:pPr lvl="0">
              <a:lnSpc>
                <a:spcPts val="5499"/>
              </a:lnSpc>
              <a:spcBef>
                <a:spcPct val="0"/>
              </a:spcBef>
            </a:pPr>
            <a:r>
              <a:rPr lang="en-US" sz="6000" b="1" spc="-274" dirty="0">
                <a:solidFill>
                  <a:srgbClr val="FFFFFF"/>
                </a:solidFill>
                <a:latin typeface="Agrandir Bold"/>
                <a:ea typeface="Agrandir Bold"/>
                <a:cs typeface="Agrandir Bold"/>
                <a:sym typeface="Agrandir Bold"/>
              </a:rPr>
              <a:t>EDA 3</a:t>
            </a:r>
          </a:p>
          <a:p>
            <a:pPr lvl="0">
              <a:lnSpc>
                <a:spcPts val="5499"/>
              </a:lnSpc>
              <a:spcBef>
                <a:spcPct val="0"/>
              </a:spcBef>
            </a:pPr>
            <a:r>
              <a:rPr lang="en-US" sz="4800" b="1" spc="-274" dirty="0">
                <a:solidFill>
                  <a:srgbClr val="FFFFFF"/>
                </a:solidFill>
                <a:latin typeface="Agrandir Bold"/>
                <a:ea typeface="Agrandir Bold"/>
                <a:cs typeface="Agrandir Bold"/>
                <a:sym typeface="Agrandir Bold"/>
              </a:rPr>
              <a:t>Do heavier products tend to be delayed?</a:t>
            </a:r>
          </a:p>
          <a:p>
            <a:pPr algn="l">
              <a:lnSpc>
                <a:spcPts val="8499"/>
              </a:lnSpc>
            </a:pPr>
            <a:endParaRPr lang="en-US" sz="8499" spc="-339" dirty="0">
              <a:solidFill>
                <a:srgbClr val="F6F6F6"/>
              </a:solidFill>
              <a:latin typeface="Agrandir"/>
              <a:ea typeface="Agrandir"/>
              <a:cs typeface="Agrandir"/>
              <a:sym typeface="Agrandir"/>
            </a:endParaRPr>
          </a:p>
        </p:txBody>
      </p:sp>
      <p:sp>
        <p:nvSpPr>
          <p:cNvPr id="22" name="Freeform 6">
            <a:extLst>
              <a:ext uri="{FF2B5EF4-FFF2-40B4-BE49-F238E27FC236}">
                <a16:creationId xmlns:a16="http://schemas.microsoft.com/office/drawing/2014/main" id="{70C5A4A3-1AEB-0FBC-EC6F-5D005063251D}"/>
              </a:ext>
            </a:extLst>
          </p:cNvPr>
          <p:cNvSpPr/>
          <p:nvPr/>
        </p:nvSpPr>
        <p:spPr>
          <a:xfrm rot="-7047732">
            <a:off x="10589029" y="3384043"/>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5">
              <a:alphaModFix amt="55000"/>
            </a:blip>
            <a:stretch>
              <a:fillRect/>
            </a:stretch>
          </a:blipFill>
        </p:spPr>
        <p:txBody>
          <a:bodyPr/>
          <a:lstStyle/>
          <a:p>
            <a:endParaRPr lang="en-ID" dirty="0"/>
          </a:p>
        </p:txBody>
      </p:sp>
      <p:sp>
        <p:nvSpPr>
          <p:cNvPr id="4" name="Freeform 6">
            <a:extLst>
              <a:ext uri="{FF2B5EF4-FFF2-40B4-BE49-F238E27FC236}">
                <a16:creationId xmlns:a16="http://schemas.microsoft.com/office/drawing/2014/main" id="{4823B459-40FB-C13B-B46A-10FB1CCB8E73}"/>
              </a:ext>
            </a:extLst>
          </p:cNvPr>
          <p:cNvSpPr/>
          <p:nvPr/>
        </p:nvSpPr>
        <p:spPr>
          <a:xfrm rot="3049058">
            <a:off x="-3140033" y="-5947276"/>
            <a:ext cx="11486727" cy="10346443"/>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5">
              <a:alphaModFix amt="55000"/>
            </a:blip>
            <a:stretch>
              <a:fillRect/>
            </a:stretch>
          </a:blipFill>
        </p:spPr>
      </p:sp>
      <p:sp>
        <p:nvSpPr>
          <p:cNvPr id="6" name="Freeform 6">
            <a:extLst>
              <a:ext uri="{FF2B5EF4-FFF2-40B4-BE49-F238E27FC236}">
                <a16:creationId xmlns:a16="http://schemas.microsoft.com/office/drawing/2014/main" id="{131E6532-F209-58AE-4922-D9E398B7E785}"/>
              </a:ext>
            </a:extLst>
          </p:cNvPr>
          <p:cNvSpPr/>
          <p:nvPr/>
        </p:nvSpPr>
        <p:spPr>
          <a:xfrm rot="-7047732">
            <a:off x="9454345" y="-5347654"/>
            <a:ext cx="10589272" cy="11265182"/>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5">
              <a:alphaModFix amt="55000"/>
            </a:blip>
            <a:stretch>
              <a:fillRect/>
            </a:stretch>
          </a:blipFill>
        </p:spPr>
      </p:sp>
      <p:sp>
        <p:nvSpPr>
          <p:cNvPr id="3" name="Freeform 6">
            <a:extLst>
              <a:ext uri="{FF2B5EF4-FFF2-40B4-BE49-F238E27FC236}">
                <a16:creationId xmlns:a16="http://schemas.microsoft.com/office/drawing/2014/main" id="{F413A3C4-DC94-CC6F-7824-4FFADCB3981D}"/>
              </a:ext>
            </a:extLst>
          </p:cNvPr>
          <p:cNvSpPr/>
          <p:nvPr/>
        </p:nvSpPr>
        <p:spPr>
          <a:xfrm rot="3049058">
            <a:off x="3724005" y="-6283764"/>
            <a:ext cx="11486727" cy="10346443"/>
          </a:xfrm>
          <a:custGeom>
            <a:avLst/>
            <a:gdLst/>
            <a:ahLst/>
            <a:cxnLst/>
            <a:rect l="l" t="t" r="r" b="b"/>
            <a:pathLst>
              <a:path w="10589272" h="11265182">
                <a:moveTo>
                  <a:pt x="0" y="0"/>
                </a:moveTo>
                <a:lnTo>
                  <a:pt x="10589272" y="0"/>
                </a:lnTo>
                <a:lnTo>
                  <a:pt x="10589272" y="11265183"/>
                </a:lnTo>
                <a:lnTo>
                  <a:pt x="0" y="11265183"/>
                </a:lnTo>
                <a:lnTo>
                  <a:pt x="0" y="0"/>
                </a:lnTo>
                <a:close/>
              </a:path>
            </a:pathLst>
          </a:custGeom>
          <a:blipFill>
            <a:blip r:embed="rId5">
              <a:alphaModFix amt="55000"/>
            </a:blip>
            <a:stretch>
              <a:fillRect/>
            </a:stretch>
          </a:blipFill>
        </p:spPr>
      </p:sp>
    </p:spTree>
    <p:extLst>
      <p:ext uri="{BB962C8B-B14F-4D97-AF65-F5344CB8AC3E}">
        <p14:creationId xmlns:p14="http://schemas.microsoft.com/office/powerpoint/2010/main" val="195378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TotalTime>
  <Words>1413</Words>
  <Application>Microsoft Office PowerPoint</Application>
  <PresentationFormat>Custom</PresentationFormat>
  <Paragraphs>122</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Lato</vt:lpstr>
      <vt:lpstr>Poppins Bold</vt:lpstr>
      <vt:lpstr>Agrandir Bold</vt:lpstr>
      <vt:lpstr>Wingdings</vt:lpstr>
      <vt:lpstr>Times New Roman</vt:lpstr>
      <vt:lpstr>Calibri</vt:lpstr>
      <vt:lpstr>Agrandir</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Deni Ansyah</dc:creator>
  <cp:lastModifiedBy>Deni Ansyah</cp:lastModifiedBy>
  <cp:revision>21</cp:revision>
  <dcterms:created xsi:type="dcterms:W3CDTF">2006-08-16T00:00:00Z</dcterms:created>
  <dcterms:modified xsi:type="dcterms:W3CDTF">2025-09-10T16:38:45Z</dcterms:modified>
  <dc:identifier>DAGgZ4Qvwfs</dc:identifier>
</cp:coreProperties>
</file>